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Override PartName="/ppt/notesSlides/notesSlide18.xml" ContentType="application/vnd.openxmlformats-officedocument.presentationml.notesSlide+xml"/>
  <Override PartName="/ppt/notesSlides/notesSlide27.xml" ContentType="application/vnd.openxmlformats-officedocument.presentationml.notesSlide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1" r:id="rId34"/>
    <p:sldId id="290" r:id="rId3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90" d="100"/>
          <a:sy n="90" d="100"/>
        </p:scale>
        <p:origin x="-73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A9FCE1-C934-46EC-85BF-747CB89C8D5E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AD1F66-E7D4-4E0D-B7C2-AC51CBF1A59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47A3180-DA47-4313-853A-C79DC64DA9B1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048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0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E77B85A-0EE5-4398-9649-265AD0158CFE}" type="slidenum">
              <a:rPr lang="en-US" smtClean="0"/>
              <a:pPr/>
              <a:t>10</a:t>
            </a:fld>
            <a:endParaRPr lang="en-US" smtClean="0"/>
          </a:p>
        </p:txBody>
      </p:sp>
      <p:sp>
        <p:nvSpPr>
          <p:cNvPr id="2140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40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FB787D-CF70-4125-87BD-1349712BEC2F}" type="slidenum">
              <a:rPr lang="en-US" smtClean="0"/>
              <a:pPr/>
              <a:t>11</a:t>
            </a:fld>
            <a:endParaRPr lang="en-US" smtClean="0"/>
          </a:p>
        </p:txBody>
      </p:sp>
      <p:sp>
        <p:nvSpPr>
          <p:cNvPr id="2150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4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87F5BC-B45F-4403-BF4B-7F05E4013F43}" type="slidenum">
              <a:rPr lang="en-US" smtClean="0"/>
              <a:pPr/>
              <a:t>12</a:t>
            </a:fld>
            <a:endParaRPr lang="en-US" smtClean="0"/>
          </a:p>
        </p:txBody>
      </p:sp>
      <p:sp>
        <p:nvSpPr>
          <p:cNvPr id="2160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606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0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0A996A7-D1F2-4DE8-8AA0-549ED217873A}" type="slidenum">
              <a:rPr lang="en-US" smtClean="0"/>
              <a:pPr/>
              <a:t>13</a:t>
            </a:fld>
            <a:endParaRPr lang="en-US" smtClean="0"/>
          </a:p>
        </p:txBody>
      </p:sp>
      <p:sp>
        <p:nvSpPr>
          <p:cNvPr id="2170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709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9B29E41-37A9-4266-9287-939D9E5FD0EB}" type="slidenum">
              <a:rPr lang="en-US" smtClean="0"/>
              <a:pPr/>
              <a:t>14</a:t>
            </a:fld>
            <a:endParaRPr lang="en-US" smtClean="0"/>
          </a:p>
        </p:txBody>
      </p:sp>
      <p:sp>
        <p:nvSpPr>
          <p:cNvPr id="218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811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11083B-BD35-4E7F-8E99-FFB30912C1C5}" type="slidenum">
              <a:rPr lang="en-US" smtClean="0"/>
              <a:pPr/>
              <a:t>15</a:t>
            </a:fld>
            <a:endParaRPr lang="en-US" smtClean="0"/>
          </a:p>
        </p:txBody>
      </p:sp>
      <p:sp>
        <p:nvSpPr>
          <p:cNvPr id="219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914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E9C140-7827-40F1-AFE4-9FD324AD7BEB}" type="slidenum">
              <a:rPr lang="en-US" smtClean="0"/>
              <a:pPr/>
              <a:t>16</a:t>
            </a:fld>
            <a:endParaRPr lang="en-US" smtClean="0"/>
          </a:p>
        </p:txBody>
      </p:sp>
      <p:sp>
        <p:nvSpPr>
          <p:cNvPr id="2201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016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11837E5-BE6A-41EF-96EC-8A119B542EB1}" type="slidenum">
              <a:rPr lang="en-US" smtClean="0"/>
              <a:pPr/>
              <a:t>17</a:t>
            </a:fld>
            <a:endParaRPr lang="en-US" smtClean="0"/>
          </a:p>
        </p:txBody>
      </p:sp>
      <p:sp>
        <p:nvSpPr>
          <p:cNvPr id="2211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118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AB9462F-C696-4089-9161-987B22D1D354}" type="slidenum">
              <a:rPr lang="en-US" smtClean="0"/>
              <a:pPr/>
              <a:t>18</a:t>
            </a:fld>
            <a:endParaRPr lang="en-US" smtClean="0"/>
          </a:p>
        </p:txBody>
      </p:sp>
      <p:sp>
        <p:nvSpPr>
          <p:cNvPr id="2222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221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162BE3-B51B-40E3-837C-955D20AEE8EC}" type="slidenum">
              <a:rPr lang="en-US" smtClean="0"/>
              <a:pPr/>
              <a:t>19</a:t>
            </a:fld>
            <a:endParaRPr lang="en-US" smtClean="0"/>
          </a:p>
        </p:txBody>
      </p:sp>
      <p:sp>
        <p:nvSpPr>
          <p:cNvPr id="22323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ln/>
        </p:spPr>
      </p:sp>
      <p:sp>
        <p:nvSpPr>
          <p:cNvPr id="22323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 lIns="91430" tIns="45715" rIns="91430" bIns="45715"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8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9BE51FE-F297-4148-B67D-9A48C4FCFA3E}" type="slidenum">
              <a:rPr lang="en-US" smtClean="0"/>
              <a:pPr/>
              <a:t>2</a:t>
            </a:fld>
            <a:endParaRPr lang="en-US" smtClean="0"/>
          </a:p>
        </p:txBody>
      </p:sp>
      <p:sp>
        <p:nvSpPr>
          <p:cNvPr id="2058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  <p:sp>
        <p:nvSpPr>
          <p:cNvPr id="205828" name="Rectangle 3"/>
          <p:cNvSpPr>
            <a:spLocks noGrp="1" noChangeArrowheads="1"/>
          </p:cNvSpPr>
          <p:nvPr>
            <p:ph type="body" idx="1"/>
          </p:nvPr>
        </p:nvSpPr>
        <p:spPr>
          <a:solidFill>
            <a:srgbClr val="FFFFFF"/>
          </a:solidFill>
          <a:ln>
            <a:solidFill>
              <a:srgbClr val="000000"/>
            </a:solidFill>
          </a:ln>
        </p:spPr>
        <p:txBody>
          <a:bodyPr/>
          <a:lstStyle/>
          <a:p>
            <a:endParaRPr lang="en-GB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F4FC18BF-3B8E-460D-8AA6-7B50E1668969}" type="slidenum">
              <a:rPr lang="en-US" smtClean="0"/>
              <a:pPr/>
              <a:t>20</a:t>
            </a:fld>
            <a:endParaRPr lang="en-US" smtClean="0"/>
          </a:p>
        </p:txBody>
      </p:sp>
      <p:sp>
        <p:nvSpPr>
          <p:cNvPr id="2242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88975"/>
            <a:ext cx="4559300" cy="3419475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557140-17AB-4432-ADCC-84411701AE41}" type="slidenum">
              <a:rPr lang="en-US" smtClean="0"/>
              <a:pPr/>
              <a:t>21</a:t>
            </a:fld>
            <a:endParaRPr lang="en-US" smtClean="0"/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88975"/>
            <a:ext cx="4559300" cy="3419475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A039B9D-C428-4845-9885-86E4360E8C32}" type="slidenum">
              <a:rPr lang="en-US" smtClean="0"/>
              <a:pPr/>
              <a:t>22</a:t>
            </a:fld>
            <a:endParaRPr lang="en-US" smtClean="0"/>
          </a:p>
        </p:txBody>
      </p:sp>
      <p:sp>
        <p:nvSpPr>
          <p:cNvPr id="22630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1948CC-1917-4B74-8412-7BD6F17FA4FA}" type="slidenum">
              <a:rPr lang="en-US" smtClean="0"/>
              <a:pPr/>
              <a:t>23</a:t>
            </a:fld>
            <a:endParaRPr lang="en-US" smtClean="0"/>
          </a:p>
        </p:txBody>
      </p:sp>
      <p:sp>
        <p:nvSpPr>
          <p:cNvPr id="2273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88975"/>
            <a:ext cx="4559300" cy="3419475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3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1DAC26-E1A0-428A-8767-3948AF0E76B1}" type="slidenum">
              <a:rPr lang="en-US" smtClean="0"/>
              <a:pPr/>
              <a:t>24</a:t>
            </a:fld>
            <a:endParaRPr lang="en-US" smtClean="0"/>
          </a:p>
        </p:txBody>
      </p:sp>
      <p:sp>
        <p:nvSpPr>
          <p:cNvPr id="2283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88975"/>
            <a:ext cx="4559300" cy="3419475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3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7B9CDC1-9A6A-488E-81E4-E09776B1EB17}" type="slidenum">
              <a:rPr lang="en-US" smtClean="0"/>
              <a:pPr/>
              <a:t>25</a:t>
            </a:fld>
            <a:endParaRPr lang="en-US" smtClean="0"/>
          </a:p>
        </p:txBody>
      </p:sp>
      <p:sp>
        <p:nvSpPr>
          <p:cNvPr id="2293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938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dirty="0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937E1D1-DE0C-4ED0-82EF-0C360AC20B33}" type="slidenum">
              <a:rPr lang="en-US" smtClean="0"/>
              <a:pPr/>
              <a:t>26</a:t>
            </a:fld>
            <a:endParaRPr lang="en-US" smtClean="0"/>
          </a:p>
        </p:txBody>
      </p:sp>
      <p:sp>
        <p:nvSpPr>
          <p:cNvPr id="2314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142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4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CECE0FC-4D93-4C76-AD44-FD48B07C640B}" type="slidenum">
              <a:rPr lang="en-US" smtClean="0"/>
              <a:pPr/>
              <a:t>27</a:t>
            </a:fld>
            <a:endParaRPr lang="en-US" smtClean="0"/>
          </a:p>
        </p:txBody>
      </p:sp>
      <p:sp>
        <p:nvSpPr>
          <p:cNvPr id="2324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88975"/>
            <a:ext cx="4559300" cy="3419475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4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144EA22-5D71-4F88-A58E-A51CF9CC2FE8}" type="slidenum">
              <a:rPr lang="en-US" smtClean="0"/>
              <a:pPr/>
              <a:t>28</a:t>
            </a:fld>
            <a:endParaRPr lang="en-US" smtClean="0"/>
          </a:p>
        </p:txBody>
      </p:sp>
      <p:sp>
        <p:nvSpPr>
          <p:cNvPr id="2334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34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4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D8652CD-5EFF-4F5E-85BB-9B527DB6B7BA}" type="slidenum">
              <a:rPr lang="en-US" smtClean="0"/>
              <a:pPr/>
              <a:t>29</a:t>
            </a:fld>
            <a:endParaRPr lang="en-US" smtClean="0"/>
          </a:p>
        </p:txBody>
      </p:sp>
      <p:sp>
        <p:nvSpPr>
          <p:cNvPr id="2344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45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8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FEBF45A-03AE-4728-91ED-D61FAB499AAD}" type="slidenum">
              <a:rPr lang="en-US" smtClean="0"/>
              <a:pPr/>
              <a:t>3</a:t>
            </a:fld>
            <a:endParaRPr lang="en-US" smtClean="0"/>
          </a:p>
        </p:txBody>
      </p:sp>
      <p:sp>
        <p:nvSpPr>
          <p:cNvPr id="2068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685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2D95EB9-9E3E-4FEF-AEC8-8D37FE3A2EDF}" type="slidenum">
              <a:rPr lang="en-US" smtClean="0"/>
              <a:pPr/>
              <a:t>30</a:t>
            </a:fld>
            <a:endParaRPr lang="en-US" smtClean="0"/>
          </a:p>
        </p:txBody>
      </p:sp>
      <p:sp>
        <p:nvSpPr>
          <p:cNvPr id="2355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5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5008221-5725-44D5-9C46-5881387018C7}" type="slidenum">
              <a:rPr lang="en-US" smtClean="0"/>
              <a:pPr/>
              <a:t>31</a:t>
            </a:fld>
            <a:endParaRPr lang="en-US" smtClean="0"/>
          </a:p>
        </p:txBody>
      </p:sp>
      <p:sp>
        <p:nvSpPr>
          <p:cNvPr id="2365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65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5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01C2C12-E902-4ED9-8D0B-628B9D42A109}" type="slidenum">
              <a:rPr lang="en-US" smtClean="0"/>
              <a:pPr/>
              <a:t>32</a:t>
            </a:fld>
            <a:endParaRPr lang="en-US" smtClean="0"/>
          </a:p>
        </p:txBody>
      </p:sp>
      <p:sp>
        <p:nvSpPr>
          <p:cNvPr id="2375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75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FEC2F6E-DC00-4527-9781-910FE62BA525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207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787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6211AC9-1A66-407D-BC4B-C70762751655}" type="slidenum">
              <a:rPr lang="en-US" smtClean="0"/>
              <a:pPr/>
              <a:t>5</a:t>
            </a:fld>
            <a:endParaRPr lang="en-US" smtClean="0"/>
          </a:p>
        </p:txBody>
      </p:sp>
      <p:sp>
        <p:nvSpPr>
          <p:cNvPr id="208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89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776E59E-1BD8-4AD4-AB6A-D6A0B991C8CF}" type="slidenum">
              <a:rPr lang="en-US" smtClean="0"/>
              <a:pPr/>
              <a:t>6</a:t>
            </a:fld>
            <a:endParaRPr lang="en-US" smtClean="0"/>
          </a:p>
        </p:txBody>
      </p:sp>
      <p:sp>
        <p:nvSpPr>
          <p:cNvPr id="209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99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B578998-3107-4260-B9ED-15B1DFF683DD}" type="slidenum">
              <a:rPr lang="en-US" smtClean="0"/>
              <a:pPr/>
              <a:t>7</a:t>
            </a:fld>
            <a:endParaRPr lang="en-US" smtClean="0"/>
          </a:p>
        </p:txBody>
      </p:sp>
      <p:sp>
        <p:nvSpPr>
          <p:cNvPr id="2109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09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A3A8E21-4F20-43FA-A3A9-BD382DE3BCE4}" type="slidenum">
              <a:rPr lang="en-US" smtClean="0"/>
              <a:pPr/>
              <a:t>8</a:t>
            </a:fld>
            <a:endParaRPr lang="en-US" smtClean="0"/>
          </a:p>
        </p:txBody>
      </p:sp>
      <p:sp>
        <p:nvSpPr>
          <p:cNvPr id="2119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197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6FC3ABA-DBE1-48EF-B2D1-73DC8A8F40B8}" type="slidenum">
              <a:rPr lang="en-US" smtClean="0"/>
              <a:pPr/>
              <a:t>9</a:t>
            </a:fld>
            <a:endParaRPr lang="en-US" smtClean="0"/>
          </a:p>
        </p:txBody>
      </p:sp>
      <p:sp>
        <p:nvSpPr>
          <p:cNvPr id="212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50938" y="688975"/>
            <a:ext cx="4559300" cy="3419475"/>
          </a:xfrm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187B-4D4F-4DFB-8B3B-AF0A1051CBF7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8905-B363-4799-82E4-A698C46F2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187B-4D4F-4DFB-8B3B-AF0A1051CBF7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8905-B363-4799-82E4-A698C46F2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187B-4D4F-4DFB-8B3B-AF0A1051CBF7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8905-B363-4799-82E4-A698C46F2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Title, Text and Clip 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lipArt Placeholder 3"/>
          <p:cNvSpPr>
            <a:spLocks noGrp="1"/>
          </p:cNvSpPr>
          <p:nvPr>
            <p:ph type="clipArt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04C439F-A281-4F6A-A655-74DFA03B34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187B-4D4F-4DFB-8B3B-AF0A1051CBF7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8905-B363-4799-82E4-A698C46F2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187B-4D4F-4DFB-8B3B-AF0A1051CBF7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8905-B363-4799-82E4-A698C46F2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187B-4D4F-4DFB-8B3B-AF0A1051CBF7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8905-B363-4799-82E4-A698C46F2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187B-4D4F-4DFB-8B3B-AF0A1051CBF7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8905-B363-4799-82E4-A698C46F2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187B-4D4F-4DFB-8B3B-AF0A1051CBF7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8905-B363-4799-82E4-A698C46F2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187B-4D4F-4DFB-8B3B-AF0A1051CBF7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8905-B363-4799-82E4-A698C46F2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187B-4D4F-4DFB-8B3B-AF0A1051CBF7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8905-B363-4799-82E4-A698C46F2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22187B-4D4F-4DFB-8B3B-AF0A1051CBF7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6C8905-B363-4799-82E4-A698C46F2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22187B-4D4F-4DFB-8B3B-AF0A1051CBF7}" type="datetimeFigureOut">
              <a:rPr lang="en-US" smtClean="0"/>
              <a:pPr/>
              <a:t>12/20/2019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96C8905-B363-4799-82E4-A698C46F2F2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2.xml"/><Relationship Id="rId1" Type="http://schemas.openxmlformats.org/officeDocument/2006/relationships/video" Target="file:///D:\IMAGINE\84\space3.avi" TargetMode="External"/><Relationship Id="rId4" Type="http://schemas.openxmlformats.org/officeDocument/2006/relationships/image" Target="../media/image1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jpeg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>
          <a:xfrm>
            <a:off x="762000" y="2590800"/>
            <a:ext cx="7772400" cy="1295400"/>
          </a:xfrm>
        </p:spPr>
        <p:txBody>
          <a:bodyPr>
            <a:normAutofit fontScale="90000"/>
          </a:bodyPr>
          <a:lstStyle/>
          <a:p>
            <a:r>
              <a:rPr lang="en-US" sz="4800" b="1" dirty="0" smtClean="0">
                <a:solidFill>
                  <a:srgbClr val="FF0000"/>
                </a:solidFill>
                <a:latin typeface="Verdana" pitchFamily="34" charset="0"/>
              </a:rPr>
              <a:t/>
            </a:r>
            <a:br>
              <a:rPr lang="en-US" sz="4800" b="1" dirty="0" smtClean="0">
                <a:solidFill>
                  <a:srgbClr val="FF0000"/>
                </a:solidFill>
                <a:latin typeface="Verdana" pitchFamily="34" charset="0"/>
              </a:rPr>
            </a:br>
            <a:r>
              <a:rPr lang="en-US" sz="4800" b="1" dirty="0" smtClean="0">
                <a:solidFill>
                  <a:srgbClr val="FF0000"/>
                </a:solidFill>
                <a:latin typeface="Verdana" pitchFamily="34" charset="0"/>
              </a:rPr>
              <a:t/>
            </a:r>
            <a:br>
              <a:rPr lang="en-US" sz="4800" b="1" dirty="0" smtClean="0">
                <a:solidFill>
                  <a:srgbClr val="FF0000"/>
                </a:solidFill>
                <a:latin typeface="Verdana" pitchFamily="34" charset="0"/>
              </a:rPr>
            </a:br>
            <a:r>
              <a:rPr lang="en-US" sz="2800" b="1" dirty="0" smtClean="0">
                <a:solidFill>
                  <a:schemeClr val="tx1"/>
                </a:solidFill>
                <a:latin typeface="Verdana" pitchFamily="34" charset="0"/>
              </a:rPr>
              <a:t>Dr. P. </a:t>
            </a:r>
            <a:r>
              <a:rPr lang="en-US" sz="2800" b="1" dirty="0" err="1" smtClean="0">
                <a:solidFill>
                  <a:schemeClr val="tx1"/>
                </a:solidFill>
                <a:latin typeface="Verdana" pitchFamily="34" charset="0"/>
              </a:rPr>
              <a:t>shukla</a:t>
            </a:r>
            <a:r>
              <a:rPr lang="en-US" sz="2800" b="1" dirty="0" smtClean="0">
                <a:solidFill>
                  <a:schemeClr val="tx1"/>
                </a:solidFill>
                <a:latin typeface="Verdana" pitchFamily="34" charset="0"/>
              </a:rPr>
              <a:t/>
            </a:r>
            <a:br>
              <a:rPr lang="en-US" sz="2800" b="1" dirty="0" smtClean="0">
                <a:solidFill>
                  <a:schemeClr val="tx1"/>
                </a:solidFill>
                <a:latin typeface="Verdana" pitchFamily="34" charset="0"/>
              </a:rPr>
            </a:br>
            <a:r>
              <a:rPr lang="en-US" sz="2800" b="1" dirty="0" smtClean="0">
                <a:solidFill>
                  <a:schemeClr val="tx1"/>
                </a:solidFill>
                <a:latin typeface="Verdana" pitchFamily="34" charset="0"/>
              </a:rPr>
              <a:t>Assistant Professor </a:t>
            </a:r>
          </a:p>
        </p:txBody>
      </p:sp>
      <p:sp>
        <p:nvSpPr>
          <p:cNvPr id="4" name="Rectangle 3"/>
          <p:cNvSpPr/>
          <p:nvPr/>
        </p:nvSpPr>
        <p:spPr>
          <a:xfrm>
            <a:off x="990600" y="1295400"/>
            <a:ext cx="717747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BASIC REMOTE SENSING</a:t>
            </a:r>
            <a:endParaRPr 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186" name="Text Box 2"/>
          <p:cNvSpPr txBox="1">
            <a:spLocks noChangeArrowheads="1"/>
          </p:cNvSpPr>
          <p:nvPr/>
        </p:nvSpPr>
        <p:spPr bwMode="auto">
          <a:xfrm>
            <a:off x="1125538" y="1752600"/>
            <a:ext cx="6878637" cy="547688"/>
          </a:xfrm>
          <a:prstGeom prst="rect">
            <a:avLst/>
          </a:prstGeom>
          <a:solidFill>
            <a:srgbClr val="DDDDDD"/>
          </a:solidFill>
          <a:ln w="28575">
            <a:solidFill>
              <a:schemeClr val="bg2"/>
            </a:solidFill>
            <a:miter lim="800000"/>
            <a:headEnd/>
            <a:tailEnd/>
          </a:ln>
          <a:effectLst>
            <a:outerShdw dist="53882" dir="2700000" algn="ctr" rotWithShape="0">
              <a:srgbClr val="DDDDDD"/>
            </a:outerShdw>
          </a:effectLst>
        </p:spPr>
        <p:txBody>
          <a:bodyPr>
            <a:spAutoFit/>
          </a:bodyPr>
          <a:lstStyle/>
          <a:p>
            <a:pPr algn="ctr">
              <a:spcBef>
                <a:spcPct val="40000"/>
              </a:spcBef>
              <a:buClr>
                <a:schemeClr val="bg2"/>
              </a:buClr>
              <a:buFont typeface="Monotype Sorts" pitchFamily="2" charset="2"/>
              <a:buNone/>
              <a:defRPr/>
            </a:pPr>
            <a:r>
              <a:rPr kumimoji="1" lang="en-US" sz="2800">
                <a:solidFill>
                  <a:srgbClr val="990000"/>
                </a:solidFill>
                <a:latin typeface="Arial Black" pitchFamily="34" charset="0"/>
              </a:rPr>
              <a:t>  NATIONAL SPACE SYSTEMS </a:t>
            </a:r>
            <a:endParaRPr lang="en-US" sz="2800">
              <a:solidFill>
                <a:srgbClr val="99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 Black" pitchFamily="34" charset="0"/>
            </a:endParaRPr>
          </a:p>
        </p:txBody>
      </p:sp>
      <p:sp>
        <p:nvSpPr>
          <p:cNvPr id="733187" name="WordArt 3"/>
          <p:cNvSpPr>
            <a:spLocks noChangeArrowheads="1" noChangeShapeType="1" noTextEdit="1"/>
          </p:cNvSpPr>
          <p:nvPr/>
        </p:nvSpPr>
        <p:spPr bwMode="auto">
          <a:xfrm>
            <a:off x="2895600" y="933450"/>
            <a:ext cx="342900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kern="10">
                <a:ln w="9525">
                  <a:noFill/>
                  <a:miter lim="800000"/>
                  <a:headEnd/>
                  <a:tailEnd/>
                </a:ln>
                <a:solidFill>
                  <a:srgbClr val="B2B2B2"/>
                </a:solidFill>
                <a:effectLst>
                  <a:outerShdw dist="56796" dir="1593903" algn="ctr" rotWithShape="0">
                    <a:srgbClr val="808080"/>
                  </a:outerShdw>
                </a:effectLst>
                <a:latin typeface="Arial Black"/>
              </a:rPr>
              <a:t>AND ITS APPLICATIONS</a:t>
            </a:r>
          </a:p>
        </p:txBody>
      </p:sp>
      <p:sp>
        <p:nvSpPr>
          <p:cNvPr id="733188" name="WordArt 4"/>
          <p:cNvSpPr>
            <a:spLocks noChangeArrowheads="1" noChangeShapeType="1" noTextEdit="1"/>
          </p:cNvSpPr>
          <p:nvPr/>
        </p:nvSpPr>
        <p:spPr bwMode="auto">
          <a:xfrm>
            <a:off x="3124200" y="457200"/>
            <a:ext cx="3143250" cy="361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2000" kern="10">
                <a:ln w="9525">
                  <a:noFill/>
                  <a:miter lim="800000"/>
                  <a:headEnd/>
                  <a:tailEnd/>
                </a:ln>
                <a:gradFill rotWithShape="1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35921" dir="2700000" algn="ctr" rotWithShape="0">
                    <a:srgbClr val="808080"/>
                  </a:outerShdw>
                </a:effectLst>
                <a:latin typeface="Arial Black"/>
              </a:rPr>
              <a:t>SPACE TECHNOLOGY </a:t>
            </a:r>
          </a:p>
        </p:txBody>
      </p:sp>
      <p:sp>
        <p:nvSpPr>
          <p:cNvPr id="733189" name="Text Box 5"/>
          <p:cNvSpPr txBox="1">
            <a:spLocks noChangeArrowheads="1"/>
          </p:cNvSpPr>
          <p:nvPr/>
        </p:nvSpPr>
        <p:spPr bwMode="auto">
          <a:xfrm>
            <a:off x="6075363" y="3352800"/>
            <a:ext cx="15335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spcBef>
                <a:spcPct val="40000"/>
              </a:spcBef>
              <a:buClr>
                <a:schemeClr val="bg2"/>
              </a:buClr>
              <a:buFont typeface="Monotype Sorts" pitchFamily="2" charset="2"/>
              <a:buNone/>
              <a:defRPr/>
            </a:pPr>
            <a:r>
              <a:rPr kumimoji="1" lang="en-US" sz="1600">
                <a:solidFill>
                  <a:srgbClr val="800000"/>
                </a:solidFill>
                <a:latin typeface="Impact" pitchFamily="34" charset="0"/>
              </a:rPr>
              <a:t>REMOTE SENSING</a:t>
            </a:r>
            <a:endParaRPr lang="en-US" sz="160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sp>
        <p:nvSpPr>
          <p:cNvPr id="33798" name="Text Box 6"/>
          <p:cNvSpPr txBox="1">
            <a:spLocks noChangeArrowheads="1"/>
          </p:cNvSpPr>
          <p:nvPr/>
        </p:nvSpPr>
        <p:spPr bwMode="auto">
          <a:xfrm>
            <a:off x="1447800" y="3352800"/>
            <a:ext cx="15684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kumimoji="1" lang="en-US" sz="1600">
                <a:solidFill>
                  <a:srgbClr val="800000"/>
                </a:solidFill>
                <a:latin typeface="Impact" pitchFamily="34" charset="0"/>
              </a:rPr>
              <a:t>COMMUNICATION</a:t>
            </a:r>
          </a:p>
        </p:txBody>
      </p:sp>
      <p:sp>
        <p:nvSpPr>
          <p:cNvPr id="33799" name="AutoShape 7"/>
          <p:cNvSpPr>
            <a:spLocks noChangeArrowheads="1"/>
          </p:cNvSpPr>
          <p:nvPr/>
        </p:nvSpPr>
        <p:spPr bwMode="auto">
          <a:xfrm>
            <a:off x="2041525" y="2743200"/>
            <a:ext cx="422275" cy="533400"/>
          </a:xfrm>
          <a:prstGeom prst="downArrow">
            <a:avLst>
              <a:gd name="adj1" fmla="val 56593"/>
              <a:gd name="adj2" fmla="val 65351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40161" dir="1106097">
              <a:srgbClr val="858585"/>
            </a:prst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33800" name="AutoShape 8"/>
          <p:cNvSpPr>
            <a:spLocks noChangeArrowheads="1"/>
          </p:cNvSpPr>
          <p:nvPr/>
        </p:nvSpPr>
        <p:spPr bwMode="auto">
          <a:xfrm>
            <a:off x="6630988" y="2743200"/>
            <a:ext cx="422275" cy="533400"/>
          </a:xfrm>
          <a:prstGeom prst="downArrow">
            <a:avLst>
              <a:gd name="adj1" fmla="val 56593"/>
              <a:gd name="adj2" fmla="val 65351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40161" dir="1106097">
              <a:srgbClr val="858585"/>
            </a:prst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33193" name="Text Box 9"/>
          <p:cNvSpPr txBox="1">
            <a:spLocks noChangeArrowheads="1"/>
          </p:cNvSpPr>
          <p:nvPr/>
        </p:nvSpPr>
        <p:spPr bwMode="auto">
          <a:xfrm>
            <a:off x="5610225" y="4540250"/>
            <a:ext cx="24653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en-US" sz="1600">
                <a:solidFill>
                  <a:srgbClr val="800000"/>
                </a:solidFill>
                <a:latin typeface="Impact" pitchFamily="34" charset="0"/>
              </a:rPr>
              <a:t>IRS SERIES OF SATELLITES</a:t>
            </a:r>
          </a:p>
        </p:txBody>
      </p:sp>
      <p:sp>
        <p:nvSpPr>
          <p:cNvPr id="733194" name="Text Box 10"/>
          <p:cNvSpPr txBox="1">
            <a:spLocks noChangeArrowheads="1"/>
          </p:cNvSpPr>
          <p:nvPr/>
        </p:nvSpPr>
        <p:spPr bwMode="auto">
          <a:xfrm>
            <a:off x="457200" y="4540250"/>
            <a:ext cx="358933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en-US" sz="1600">
                <a:solidFill>
                  <a:srgbClr val="800000"/>
                </a:solidFill>
                <a:latin typeface="Impact" pitchFamily="34" charset="0"/>
              </a:rPr>
              <a:t>INSAT SERIES OF SATELLITES</a:t>
            </a:r>
          </a:p>
        </p:txBody>
      </p:sp>
      <p:sp>
        <p:nvSpPr>
          <p:cNvPr id="733195" name="AutoShape 11"/>
          <p:cNvSpPr>
            <a:spLocks noChangeArrowheads="1"/>
          </p:cNvSpPr>
          <p:nvPr/>
        </p:nvSpPr>
        <p:spPr bwMode="auto">
          <a:xfrm>
            <a:off x="2041525" y="3733800"/>
            <a:ext cx="422275" cy="533400"/>
          </a:xfrm>
          <a:prstGeom prst="downArrow">
            <a:avLst>
              <a:gd name="adj1" fmla="val 56593"/>
              <a:gd name="adj2" fmla="val 65351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40161" dir="1106097">
              <a:srgbClr val="858585"/>
            </a:prst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33196" name="AutoShape 12"/>
          <p:cNvSpPr>
            <a:spLocks noChangeArrowheads="1"/>
          </p:cNvSpPr>
          <p:nvPr/>
        </p:nvSpPr>
        <p:spPr bwMode="auto">
          <a:xfrm>
            <a:off x="6630988" y="3733800"/>
            <a:ext cx="422275" cy="533400"/>
          </a:xfrm>
          <a:prstGeom prst="downArrow">
            <a:avLst>
              <a:gd name="adj1" fmla="val 56593"/>
              <a:gd name="adj2" fmla="val 65351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40161" dir="1106097">
              <a:srgbClr val="858585"/>
            </a:prst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33197" name="Text Box 13"/>
          <p:cNvSpPr txBox="1">
            <a:spLocks noChangeArrowheads="1"/>
          </p:cNvSpPr>
          <p:nvPr/>
        </p:nvSpPr>
        <p:spPr bwMode="auto">
          <a:xfrm>
            <a:off x="211138" y="5670550"/>
            <a:ext cx="4081462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kumimoji="1" lang="en-US" sz="1600">
                <a:solidFill>
                  <a:srgbClr val="800000"/>
                </a:solidFill>
                <a:latin typeface="Impact" pitchFamily="34" charset="0"/>
              </a:rPr>
              <a:t>METEOROLOGY, RADIO/TV BROADCAST, </a:t>
            </a:r>
          </a:p>
          <a:p>
            <a:pPr algn="ctr"/>
            <a:r>
              <a:rPr kumimoji="1" lang="en-US" sz="1600">
                <a:solidFill>
                  <a:srgbClr val="800000"/>
                </a:solidFill>
                <a:latin typeface="Impact" pitchFamily="34" charset="0"/>
              </a:rPr>
              <a:t>         DISASTER WARNING	</a:t>
            </a:r>
          </a:p>
        </p:txBody>
      </p:sp>
      <p:sp>
        <p:nvSpPr>
          <p:cNvPr id="733198" name="Text Box 14"/>
          <p:cNvSpPr txBox="1">
            <a:spLocks noChangeArrowheads="1"/>
          </p:cNvSpPr>
          <p:nvPr/>
        </p:nvSpPr>
        <p:spPr bwMode="auto">
          <a:xfrm>
            <a:off x="4748213" y="5670550"/>
            <a:ext cx="4187825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40000"/>
              </a:spcBef>
              <a:buClr>
                <a:schemeClr val="bg2"/>
              </a:buClr>
              <a:buFont typeface="Monotype Sorts" pitchFamily="2" charset="2"/>
              <a:buNone/>
              <a:defRPr/>
            </a:pPr>
            <a:r>
              <a:rPr kumimoji="1" lang="en-US" sz="1600">
                <a:solidFill>
                  <a:srgbClr val="800000"/>
                </a:solidFill>
                <a:latin typeface="Impact" pitchFamily="34" charset="0"/>
              </a:rPr>
              <a:t>NATURAL RESOURCES MONITORING AND MANAGEMENT</a:t>
            </a:r>
            <a:endParaRPr lang="en-US" sz="1600">
              <a:solidFill>
                <a:srgbClr val="8000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Impact" pitchFamily="34" charset="0"/>
            </a:endParaRPr>
          </a:p>
        </p:txBody>
      </p:sp>
      <p:sp>
        <p:nvSpPr>
          <p:cNvPr id="733199" name="AutoShape 15"/>
          <p:cNvSpPr>
            <a:spLocks noChangeArrowheads="1"/>
          </p:cNvSpPr>
          <p:nvPr/>
        </p:nvSpPr>
        <p:spPr bwMode="auto">
          <a:xfrm>
            <a:off x="2041525" y="5105400"/>
            <a:ext cx="422275" cy="533400"/>
          </a:xfrm>
          <a:prstGeom prst="downArrow">
            <a:avLst>
              <a:gd name="adj1" fmla="val 56593"/>
              <a:gd name="adj2" fmla="val 65351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40161" dir="1106097">
              <a:srgbClr val="858585"/>
            </a:prstShdw>
          </a:effectLst>
        </p:spPr>
        <p:txBody>
          <a:bodyPr wrap="none" anchor="ctr"/>
          <a:lstStyle/>
          <a:p>
            <a:endParaRPr lang="en-US"/>
          </a:p>
        </p:txBody>
      </p:sp>
      <p:sp>
        <p:nvSpPr>
          <p:cNvPr id="733200" name="AutoShape 16"/>
          <p:cNvSpPr>
            <a:spLocks noChangeArrowheads="1"/>
          </p:cNvSpPr>
          <p:nvPr/>
        </p:nvSpPr>
        <p:spPr bwMode="auto">
          <a:xfrm>
            <a:off x="6630988" y="5105400"/>
            <a:ext cx="422275" cy="533400"/>
          </a:xfrm>
          <a:prstGeom prst="downArrow">
            <a:avLst>
              <a:gd name="adj1" fmla="val 56593"/>
              <a:gd name="adj2" fmla="val 65351"/>
            </a:avLst>
          </a:prstGeom>
          <a:solidFill>
            <a:srgbClr val="DDDDDD"/>
          </a:solidFill>
          <a:ln w="9525">
            <a:noFill/>
            <a:miter lim="800000"/>
            <a:headEnd/>
            <a:tailEnd/>
          </a:ln>
          <a:effectLst>
            <a:prstShdw prst="shdw17" dist="40161" dir="1106097">
              <a:srgbClr val="858585"/>
            </a:prstShdw>
          </a:effectLst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7331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7331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331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73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733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"/>
                            </p:stCondLst>
                            <p:childTnLst>
                              <p:par>
                                <p:cTn id="2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733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733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733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7331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7331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733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1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3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7331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3186" grpId="0" animBg="1" autoUpdateAnimBg="0"/>
      <p:bldP spid="733187" grpId="0" animBg="1"/>
      <p:bldP spid="733188" grpId="0" animBg="1"/>
      <p:bldP spid="733193" grpId="0" autoUpdateAnimBg="0"/>
      <p:bldP spid="733194" grpId="0" autoUpdateAnimBg="0"/>
      <p:bldP spid="733195" grpId="0" animBg="1"/>
      <p:bldP spid="733196" grpId="0" animBg="1"/>
      <p:bldP spid="733197" grpId="0" autoUpdateAnimBg="0"/>
      <p:bldP spid="733198" grpId="0" autoUpdateAnimBg="0"/>
      <p:bldP spid="733199" grpId="0" animBg="1"/>
      <p:bldP spid="73320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polar_orbi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4800" y="685800"/>
            <a:ext cx="8382000" cy="577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241425"/>
          </a:xfrm>
        </p:spPr>
        <p:txBody>
          <a:bodyPr/>
          <a:lstStyle/>
          <a:p>
            <a:r>
              <a:rPr lang="en-US" sz="3600" b="1" smtClean="0">
                <a:solidFill>
                  <a:srgbClr val="FF0000"/>
                </a:solidFill>
                <a:latin typeface="Verdana" pitchFamily="34" charset="0"/>
              </a:rPr>
              <a:t>GEOSTATIONARY ORBITS</a:t>
            </a: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smtClean="0"/>
              <a:t> </a:t>
            </a:r>
          </a:p>
        </p:txBody>
      </p:sp>
      <p:sp>
        <p:nvSpPr>
          <p:cNvPr id="35844" name="Rectangle 4"/>
          <p:cNvSpPr>
            <a:spLocks noChangeArrowheads="1"/>
          </p:cNvSpPr>
          <p:nvPr/>
        </p:nvSpPr>
        <p:spPr bwMode="auto">
          <a:xfrm>
            <a:off x="0" y="1920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2286000" y="1600200"/>
            <a:ext cx="3962400" cy="2963863"/>
            <a:chOff x="-7" y="-7"/>
            <a:chExt cx="3000" cy="1867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0" y="0"/>
              <a:ext cx="2986" cy="1853"/>
              <a:chOff x="0" y="0"/>
              <a:chExt cx="2986" cy="1853"/>
            </a:xfrm>
          </p:grpSpPr>
          <p:sp>
            <p:nvSpPr>
              <p:cNvPr id="35853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86" cy="185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 eaLnBrk="1" hangingPunct="1"/>
                <a:r>
                  <a:rPr lang="en-US">
                    <a:latin typeface="Times New Roman" pitchFamily="18" charset="0"/>
                  </a:rPr>
                  <a:t>  </a:t>
                </a:r>
                <a:r>
                  <a:rPr lang="en-US" sz="18700">
                    <a:latin typeface="Times New Roman" pitchFamily="18" charset="0"/>
                  </a:rPr>
                  <a:t> </a:t>
                </a:r>
                <a:r>
                  <a:rPr lang="en-US">
                    <a:latin typeface="Times New Roman" pitchFamily="18" charset="0"/>
                  </a:rPr>
                  <a:t>                                                  </a:t>
                </a:r>
              </a:p>
            </p:txBody>
          </p:sp>
          <p:sp>
            <p:nvSpPr>
              <p:cNvPr id="35854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986" cy="1853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en-US"/>
              </a:p>
            </p:txBody>
          </p:sp>
        </p:grpSp>
        <p:sp>
          <p:nvSpPr>
            <p:cNvPr id="35852" name="Rectangle 9"/>
            <p:cNvSpPr>
              <a:spLocks noChangeArrowheads="1"/>
            </p:cNvSpPr>
            <p:nvPr/>
          </p:nvSpPr>
          <p:spPr bwMode="auto">
            <a:xfrm>
              <a:off x="-7" y="-7"/>
              <a:ext cx="3000" cy="1867"/>
            </a:xfrm>
            <a:prstGeom prst="rect">
              <a:avLst/>
            </a:prstGeom>
            <a:noFill/>
            <a:ln w="222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/>
            </a:p>
          </p:txBody>
        </p:sp>
      </p:grpSp>
      <p:pic>
        <p:nvPicPr>
          <p:cNvPr id="35846" name="Picture 10" descr="geoor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286000" y="1600200"/>
            <a:ext cx="3962400" cy="2982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7" name="Rectangle 11"/>
          <p:cNvSpPr>
            <a:spLocks noChangeArrowheads="1"/>
          </p:cNvSpPr>
          <p:nvPr/>
        </p:nvSpPr>
        <p:spPr bwMode="auto">
          <a:xfrm>
            <a:off x="0" y="50292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5848" name="Text Box 17"/>
          <p:cNvSpPr txBox="1">
            <a:spLocks noChangeArrowheads="1"/>
          </p:cNvSpPr>
          <p:nvPr/>
        </p:nvSpPr>
        <p:spPr bwMode="auto">
          <a:xfrm>
            <a:off x="1127125" y="5289550"/>
            <a:ext cx="1841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5849" name="Text Box 28"/>
          <p:cNvSpPr txBox="1">
            <a:spLocks noChangeArrowheads="1"/>
          </p:cNvSpPr>
          <p:nvPr/>
        </p:nvSpPr>
        <p:spPr bwMode="auto">
          <a:xfrm>
            <a:off x="1355725" y="5365750"/>
            <a:ext cx="18415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35850" name="Text Box 34"/>
          <p:cNvSpPr txBox="1">
            <a:spLocks noChangeArrowheads="1"/>
          </p:cNvSpPr>
          <p:nvPr/>
        </p:nvSpPr>
        <p:spPr bwMode="auto">
          <a:xfrm>
            <a:off x="0" y="5181600"/>
            <a:ext cx="9144000" cy="13731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sz="2800" b="1"/>
              <a:t>   These  satellite  appears  stationary  with  </a:t>
            </a:r>
          </a:p>
          <a:p>
            <a:r>
              <a:rPr lang="en-US" sz="2800" b="1"/>
              <a:t>   respect  to the Earth's surface. Generally  </a:t>
            </a:r>
          </a:p>
          <a:p>
            <a:r>
              <a:rPr lang="en-US" sz="2800" b="1"/>
              <a:t>   placed above 36,000 km from the earth.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>
            <a:spLocks noChangeArrowheads="1"/>
          </p:cNvSpPr>
          <p:nvPr/>
        </p:nvSpPr>
        <p:spPr bwMode="auto">
          <a:xfrm>
            <a:off x="2286000" y="533400"/>
            <a:ext cx="5334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sz="5400" u="sng">
                <a:solidFill>
                  <a:srgbClr val="FFFF00"/>
                </a:solidFill>
                <a:latin typeface="Algerian" pitchFamily="82" charset="0"/>
              </a:rPr>
              <a:t>FOOTPRINTS</a:t>
            </a:r>
            <a:endParaRPr kumimoji="1" lang="en-US" sz="5400" b="1" u="sng">
              <a:solidFill>
                <a:srgbClr val="FFFF00"/>
              </a:solidFill>
              <a:latin typeface="Rockwell Extra Bold" pitchFamily="18" charset="0"/>
            </a:endParaRPr>
          </a:p>
        </p:txBody>
      </p:sp>
      <p:sp>
        <p:nvSpPr>
          <p:cNvPr id="36867" name="Text Box 3"/>
          <p:cNvSpPr txBox="1">
            <a:spLocks noChangeArrowheads="1"/>
          </p:cNvSpPr>
          <p:nvPr/>
        </p:nvSpPr>
        <p:spPr bwMode="auto">
          <a:xfrm>
            <a:off x="609600" y="1660525"/>
            <a:ext cx="8001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sz="2000">
                <a:solidFill>
                  <a:srgbClr val="99FF33"/>
                </a:solidFill>
                <a:latin typeface="Gill Sans Ultra Bold" pitchFamily="34" charset="0"/>
              </a:rPr>
              <a:t>Communication Satellites are in </a:t>
            </a:r>
            <a:r>
              <a:rPr kumimoji="1" lang="en-US" sz="2000">
                <a:solidFill>
                  <a:srgbClr val="FFFF00"/>
                </a:solidFill>
                <a:latin typeface="Gill Sans Ultra Bold" pitchFamily="34" charset="0"/>
              </a:rPr>
              <a:t>GEOSYNCHRONOUS ORBIT 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sz="2000">
                <a:solidFill>
                  <a:srgbClr val="99FF33"/>
                </a:solidFill>
                <a:latin typeface="Gill Sans Ultra Bold" pitchFamily="34" charset="0"/>
              </a:rPr>
              <a:t>(Geo = Earth + synchronous = moving at the same rate).</a:t>
            </a:r>
          </a:p>
          <a:p>
            <a:pPr eaLnBrk="1" hangingPunct="1">
              <a:spcBef>
                <a:spcPct val="50000"/>
              </a:spcBef>
            </a:pPr>
            <a:r>
              <a:rPr kumimoji="1" lang="en-US" sz="2000">
                <a:solidFill>
                  <a:srgbClr val="99FF33"/>
                </a:solidFill>
                <a:latin typeface="Gill Sans Ultra Bold" pitchFamily="34" charset="0"/>
              </a:rPr>
              <a:t>This means that the satellite always stays over one spot on Earth. The area on earth that it can “SEE” is called the satellite’s </a:t>
            </a:r>
            <a:r>
              <a:rPr kumimoji="1" lang="en-US" sz="2000">
                <a:solidFill>
                  <a:srgbClr val="FFFF00"/>
                </a:solidFill>
                <a:latin typeface="Gill Sans Ultra Bold" pitchFamily="34" charset="0"/>
              </a:rPr>
              <a:t>“FOOTPRINT”</a:t>
            </a:r>
          </a:p>
        </p:txBody>
      </p:sp>
      <p:pic>
        <p:nvPicPr>
          <p:cNvPr id="36868" name="Picture 4" descr="geosynchronous orbit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7200" y="4495800"/>
            <a:ext cx="8229600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219200"/>
          </a:xfrm>
        </p:spPr>
        <p:txBody>
          <a:bodyPr/>
          <a:lstStyle/>
          <a:p>
            <a:r>
              <a:rPr lang="en-US" sz="3600" b="1" smtClean="0">
                <a:solidFill>
                  <a:srgbClr val="FF0000"/>
                </a:solidFill>
                <a:latin typeface="Verdana" pitchFamily="34" charset="0"/>
              </a:rPr>
              <a:t>NEAR POLAR ORBITS</a:t>
            </a:r>
          </a:p>
        </p:txBody>
      </p:sp>
      <p:sp>
        <p:nvSpPr>
          <p:cNvPr id="37891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0" y="1219200"/>
            <a:ext cx="9144000" cy="5638800"/>
          </a:xfrm>
        </p:spPr>
        <p:txBody>
          <a:bodyPr/>
          <a:lstStyle/>
          <a:p>
            <a:r>
              <a:rPr lang="en-US" sz="2800" b="1" smtClean="0">
                <a:latin typeface="Verdana" pitchFamily="34" charset="0"/>
              </a:rPr>
              <a:t>A near polar orbit is one with the orbital plane inclined at a small angle with respect to the earth's rotation axis.</a:t>
            </a:r>
          </a:p>
          <a:p>
            <a:endParaRPr lang="en-US" sz="2800" b="1" smtClean="0">
              <a:latin typeface="Verdana" pitchFamily="34" charset="0"/>
            </a:endParaRPr>
          </a:p>
          <a:p>
            <a:r>
              <a:rPr lang="en-US" sz="2800" b="1" smtClean="0">
                <a:latin typeface="Verdana" pitchFamily="34" charset="0"/>
              </a:rPr>
              <a:t>A satellite following a properly designed near polar orbit passes close to the poles and is able to cover nearly the whole earth surface in a repeat cycle.</a:t>
            </a:r>
          </a:p>
          <a:p>
            <a:endParaRPr lang="en-US" sz="2800" b="1" smtClean="0">
              <a:latin typeface="Verdana" pitchFamily="34" charset="0"/>
            </a:endParaRPr>
          </a:p>
          <a:p>
            <a:r>
              <a:rPr lang="en-US" sz="2800" b="1" smtClean="0">
                <a:latin typeface="Verdana" pitchFamily="34" charset="0"/>
              </a:rPr>
              <a:t> Earth observation satellites usually follow    </a:t>
            </a:r>
          </a:p>
          <a:p>
            <a:pPr>
              <a:buFontTx/>
              <a:buNone/>
            </a:pPr>
            <a:r>
              <a:rPr lang="en-US" sz="2800" b="1" smtClean="0">
                <a:latin typeface="Verdana" pitchFamily="34" charset="0"/>
              </a:rPr>
              <a:t>    the sun synchronous orbits. </a:t>
            </a:r>
          </a:p>
          <a:p>
            <a:endParaRPr lang="en-US" sz="2800" b="1" smtClean="0">
              <a:latin typeface="Verdana" pitchFamily="34" charset="0"/>
            </a:endParaRPr>
          </a:p>
          <a:p>
            <a:endParaRPr lang="en-US" sz="2800" b="1" smtClean="0">
              <a:latin typeface="Verdan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Text Box 2"/>
          <p:cNvSpPr txBox="1">
            <a:spLocks noChangeArrowheads="1"/>
          </p:cNvSpPr>
          <p:nvPr/>
        </p:nvSpPr>
        <p:spPr bwMode="auto">
          <a:xfrm>
            <a:off x="762000" y="457200"/>
            <a:ext cx="76200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sz="2800" b="1">
                <a:solidFill>
                  <a:srgbClr val="FFFF00"/>
                </a:solidFill>
                <a:latin typeface="Rockwell Extra Bold" pitchFamily="18" charset="0"/>
              </a:rPr>
              <a:t>A Polar Orbit is a particular type of Low Earth Orbit.  The satellite travels a North – South Direction, rather than more common East-West Direction.</a:t>
            </a:r>
          </a:p>
        </p:txBody>
      </p:sp>
      <p:pic>
        <p:nvPicPr>
          <p:cNvPr id="38915" name="Picture 3" descr="polarorbiting satellite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19400" y="2667000"/>
            <a:ext cx="2855913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Text Box 2"/>
          <p:cNvSpPr txBox="1">
            <a:spLocks noChangeArrowheads="1"/>
          </p:cNvSpPr>
          <p:nvPr/>
        </p:nvSpPr>
        <p:spPr bwMode="auto">
          <a:xfrm>
            <a:off x="304800" y="363538"/>
            <a:ext cx="8001000" cy="2379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dirty="0">
                <a:solidFill>
                  <a:schemeClr val="hlink"/>
                </a:solidFill>
                <a:latin typeface="Rockwell Extra Bold" pitchFamily="18" charset="0"/>
              </a:rPr>
              <a:t>               </a:t>
            </a:r>
            <a:endParaRPr kumimoji="1" lang="en-US" dirty="0">
              <a:solidFill>
                <a:schemeClr val="hlink"/>
              </a:solidFill>
              <a:latin typeface="Elephant" pitchFamily="18" charset="0"/>
            </a:endParaRPr>
          </a:p>
          <a:p>
            <a:pPr eaLnBrk="1" hangingPunct="1">
              <a:spcBef>
                <a:spcPct val="50000"/>
              </a:spcBef>
            </a:pPr>
            <a:r>
              <a:rPr kumimoji="1" lang="en-US" sz="2800" dirty="0">
                <a:solidFill>
                  <a:schemeClr val="hlink"/>
                </a:solidFill>
                <a:latin typeface="Berlin Sans FB Demi" pitchFamily="34" charset="0"/>
              </a:rPr>
              <a:t>As a Satellite orbits in a north-south direction, Earth spins beneath it in an East-West direction.  As a result, a satellite in polar orbit can eventually scan the entire surface.</a:t>
            </a:r>
          </a:p>
        </p:txBody>
      </p:sp>
      <p:pic>
        <p:nvPicPr>
          <p:cNvPr id="39939" name="Picture 3" descr="polar orbit utility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53000" y="2838450"/>
            <a:ext cx="3657600" cy="347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40" name="Text Box 4"/>
          <p:cNvSpPr txBox="1">
            <a:spLocks noChangeArrowheads="1"/>
          </p:cNvSpPr>
          <p:nvPr/>
        </p:nvSpPr>
        <p:spPr bwMode="auto">
          <a:xfrm>
            <a:off x="304800" y="2801938"/>
            <a:ext cx="4724400" cy="405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kumimoji="1" lang="en-US" sz="2800" dirty="0">
                <a:solidFill>
                  <a:srgbClr val="99FF33"/>
                </a:solidFill>
                <a:latin typeface="Berlin Sans FB Demi" pitchFamily="34" charset="0"/>
              </a:rPr>
              <a:t>It is like pealing an </a:t>
            </a:r>
            <a:r>
              <a:rPr kumimoji="1" lang="en-US" sz="2800" dirty="0">
                <a:solidFill>
                  <a:srgbClr val="FF9900"/>
                </a:solidFill>
                <a:latin typeface="Berlin Sans FB Demi" pitchFamily="34" charset="0"/>
              </a:rPr>
              <a:t>orange</a:t>
            </a:r>
            <a:r>
              <a:rPr kumimoji="1" lang="en-US" sz="2800" dirty="0">
                <a:solidFill>
                  <a:srgbClr val="99FF33"/>
                </a:solidFill>
                <a:latin typeface="Berlin Sans FB Demi" pitchFamily="34" charset="0"/>
              </a:rPr>
              <a:t> in one piece.  Around &amp; around, one strip at a time, and finally you’ve got it all.  </a:t>
            </a:r>
            <a:r>
              <a:rPr kumimoji="1" lang="en-US" sz="2800" dirty="0">
                <a:solidFill>
                  <a:schemeClr val="accent2">
                    <a:lumMod val="75000"/>
                  </a:schemeClr>
                </a:solidFill>
                <a:latin typeface="Berlin Sans FB Demi" pitchFamily="34" charset="0"/>
              </a:rPr>
              <a:t>For this reason the Remote Sensing Satellites are in this orbit to get a thorough a coverage of the Earth.</a:t>
            </a:r>
          </a:p>
          <a:p>
            <a:pPr eaLnBrk="1" hangingPunct="1">
              <a:spcBef>
                <a:spcPct val="50000"/>
              </a:spcBef>
            </a:pPr>
            <a:endParaRPr kumimoji="1" lang="en-US" dirty="0">
              <a:solidFill>
                <a:srgbClr val="FFFF00"/>
              </a:solidFill>
              <a:latin typeface="Times New Roman" pitchFamily="18" charset="0"/>
            </a:endParaRPr>
          </a:p>
        </p:txBody>
      </p:sp>
      <p:sp>
        <p:nvSpPr>
          <p:cNvPr id="39941" name="WordArt 5"/>
          <p:cNvSpPr>
            <a:spLocks noChangeArrowheads="1" noChangeShapeType="1" noTextEdit="1"/>
          </p:cNvSpPr>
          <p:nvPr/>
        </p:nvSpPr>
        <p:spPr bwMode="auto">
          <a:xfrm>
            <a:off x="1295400" y="381000"/>
            <a:ext cx="6553200" cy="5143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Algerian"/>
              </a:rPr>
              <a:t>Why Use A Polar Orbit 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915400" cy="609600"/>
          </a:xfrm>
        </p:spPr>
        <p:txBody>
          <a:bodyPr>
            <a:normAutofit fontScale="90000"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Verdana" pitchFamily="34" charset="0"/>
              </a:rPr>
              <a:t>SUN SYNCHRONOUS ORBIT</a:t>
            </a:r>
          </a:p>
        </p:txBody>
      </p:sp>
      <p:sp>
        <p:nvSpPr>
          <p:cNvPr id="40963" name="Rectangle 102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 smtClean="0"/>
              <a:t> </a:t>
            </a:r>
          </a:p>
        </p:txBody>
      </p:sp>
      <p:sp>
        <p:nvSpPr>
          <p:cNvPr id="40964" name="Rectangle 1028"/>
          <p:cNvSpPr>
            <a:spLocks noChangeArrowheads="1"/>
          </p:cNvSpPr>
          <p:nvPr/>
        </p:nvSpPr>
        <p:spPr bwMode="auto">
          <a:xfrm>
            <a:off x="0" y="22685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0965" name="Rectangle 1035"/>
          <p:cNvSpPr>
            <a:spLocks noChangeArrowheads="1"/>
          </p:cNvSpPr>
          <p:nvPr/>
        </p:nvSpPr>
        <p:spPr bwMode="auto">
          <a:xfrm>
            <a:off x="1588" y="3200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40966" name="Rectangle 1041"/>
          <p:cNvSpPr>
            <a:spLocks noChangeArrowheads="1"/>
          </p:cNvSpPr>
          <p:nvPr/>
        </p:nvSpPr>
        <p:spPr bwMode="auto">
          <a:xfrm>
            <a:off x="381000" y="1143000"/>
            <a:ext cx="8763000" cy="4789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2800" b="1"/>
              <a:t>A sun  synchronous  orbit  is  a near polar </a:t>
            </a:r>
          </a:p>
          <a:p>
            <a:pPr eaLnBrk="1" hangingPunct="1"/>
            <a:r>
              <a:rPr lang="en-US" sz="2800" b="1"/>
              <a:t>Orbit   whose  altitude  is  such  that   the satellite will  always pass  over a location</a:t>
            </a:r>
          </a:p>
          <a:p>
            <a:pPr eaLnBrk="1" hangingPunct="1"/>
            <a:r>
              <a:rPr lang="en-US" sz="2800" b="1"/>
              <a:t>at a given latitude at the same local solar time. </a:t>
            </a:r>
          </a:p>
          <a:p>
            <a:pPr eaLnBrk="1" hangingPunct="1"/>
            <a:endParaRPr lang="en-US" sz="2800" b="1"/>
          </a:p>
          <a:p>
            <a:pPr eaLnBrk="1" hangingPunct="1"/>
            <a:r>
              <a:rPr lang="en-US" sz="2800" b="1"/>
              <a:t>In  this way, the same solar  illumination condition (except  for seasonal variation) can be achieved for the images of a given location taken by the satellite. </a:t>
            </a:r>
          </a:p>
          <a:p>
            <a:endParaRPr lang="en-US" sz="28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052" descr="sun synchronous orbi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828800" y="990600"/>
            <a:ext cx="502920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Text Box 2053"/>
          <p:cNvSpPr txBox="1">
            <a:spLocks noChangeArrowheads="1"/>
          </p:cNvSpPr>
          <p:nvPr/>
        </p:nvSpPr>
        <p:spPr bwMode="auto">
          <a:xfrm>
            <a:off x="0" y="4648200"/>
            <a:ext cx="8980488" cy="519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A near-polar sun synchronous orbit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3" descr="orbit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228600"/>
            <a:ext cx="3667125" cy="233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3011" name="Picture 4" descr="tracks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3124200"/>
            <a:ext cx="4191000" cy="279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2" name="Text Box 7"/>
          <p:cNvSpPr txBox="1">
            <a:spLocks noChangeArrowheads="1"/>
          </p:cNvSpPr>
          <p:nvPr/>
        </p:nvSpPr>
        <p:spPr bwMode="auto">
          <a:xfrm>
            <a:off x="3733800" y="2590800"/>
            <a:ext cx="13525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Arial Black" pitchFamily="34" charset="0"/>
              </a:rPr>
              <a:t> ORBIT</a:t>
            </a:r>
          </a:p>
        </p:txBody>
      </p:sp>
      <p:sp>
        <p:nvSpPr>
          <p:cNvPr id="43013" name="Text Box 8"/>
          <p:cNvSpPr txBox="1">
            <a:spLocks noChangeArrowheads="1"/>
          </p:cNvSpPr>
          <p:nvPr/>
        </p:nvSpPr>
        <p:spPr bwMode="auto">
          <a:xfrm>
            <a:off x="2235200" y="6048375"/>
            <a:ext cx="50911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/>
            <a:r>
              <a:rPr lang="en-US">
                <a:solidFill>
                  <a:srgbClr val="FF0000"/>
                </a:solidFill>
                <a:latin typeface="Arial Black" pitchFamily="34" charset="0"/>
              </a:rPr>
              <a:t>GROUND TRACE &amp; Repetivity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2"/>
          <p:cNvSpPr>
            <a:spLocks noGrp="1" noChangeArrowheads="1"/>
          </p:cNvSpPr>
          <p:nvPr>
            <p:ph type="title"/>
          </p:nvPr>
        </p:nvSpPr>
        <p:spPr>
          <a:xfrm>
            <a:off x="2819400" y="838200"/>
            <a:ext cx="6096000" cy="1143000"/>
          </a:xfrm>
        </p:spPr>
        <p:txBody>
          <a:bodyPr lIns="90488" tIns="44450" rIns="90488" bIns="44450">
            <a:normAutofit fontScale="90000"/>
          </a:bodyPr>
          <a:lstStyle/>
          <a:p>
            <a:pPr>
              <a:defRPr/>
            </a:pPr>
            <a:r>
              <a:rPr lang="en-US" sz="7200" smtClean="0">
                <a:solidFill>
                  <a:srgbClr val="009999"/>
                </a:solidFill>
              </a:rPr>
              <a:t> </a:t>
            </a:r>
            <a:r>
              <a:rPr lang="en-US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REMOTE SENSING</a:t>
            </a:r>
            <a:r>
              <a:rPr lang="en-US" sz="7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/>
            </a:r>
            <a:br>
              <a:rPr lang="en-US" sz="7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en-US" sz="7200" smtClean="0">
                <a:solidFill>
                  <a:srgbClr val="009999"/>
                </a:solidFill>
              </a:rPr>
              <a:t> </a:t>
            </a:r>
            <a:endParaRPr lang="en-US" sz="6000" smtClean="0">
              <a:solidFill>
                <a:srgbClr val="FFFFFF"/>
              </a:solidFill>
            </a:endParaRP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3733800"/>
            <a:ext cx="9144000" cy="3048000"/>
          </a:xfrm>
          <a:noFill/>
        </p:spPr>
        <p:txBody>
          <a:bodyPr lIns="90488" tIns="44450" rIns="90488" bIns="44450"/>
          <a:lstStyle/>
          <a:p>
            <a:pPr algn="ctr">
              <a:buFontTx/>
              <a:buNone/>
            </a:pPr>
            <a:r>
              <a:rPr lang="en-US" b="1" smtClean="0">
                <a:latin typeface="Verdana" pitchFamily="34" charset="0"/>
              </a:rPr>
              <a:t>Remote Sensing refers to gathering and processing of information about earth’s environment and its  Natural &amp; Cultural Resources through Aerial photography and Satellite scanning</a:t>
            </a:r>
            <a:r>
              <a:rPr lang="en-US" smtClean="0">
                <a:latin typeface="Verdana" pitchFamily="34" charset="0"/>
              </a:rPr>
              <a:t>.</a:t>
            </a:r>
          </a:p>
        </p:txBody>
      </p:sp>
      <p:graphicFrame>
        <p:nvGraphicFramePr>
          <p:cNvPr id="1026" name="Object 0">
            <a:hlinkClick r:id="" action="ppaction://ole?verb=0"/>
          </p:cNvPr>
          <p:cNvGraphicFramePr>
            <a:graphicFrameLocks/>
          </p:cNvGraphicFramePr>
          <p:nvPr/>
        </p:nvGraphicFramePr>
        <p:xfrm>
          <a:off x="2514600" y="1219200"/>
          <a:ext cx="4075112" cy="2538413"/>
        </p:xfrm>
        <a:graphic>
          <a:graphicData uri="http://schemas.openxmlformats.org/presentationml/2006/ole">
            <p:oleObj spid="_x0000_s1026" name="Microsoft ClipArt Gallery" r:id="rId4" imgW="7846920" imgH="4889160" progId="">
              <p:embed/>
            </p:oleObj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6818" name="space3.avi">
            <a:hlinkClick r:id="" action="ppaction://media"/>
          </p:cNvPr>
          <p:cNvPicPr>
            <a:picLocks noRot="1" noChangeAspect="1" noChangeArrowheads="1"/>
          </p:cNvPicPr>
          <p:nvPr>
            <a:vide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682750" y="1298575"/>
            <a:ext cx="6605588" cy="4829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Rectangle 3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838200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  <a:latin typeface="Verdana" pitchFamily="34" charset="0"/>
              </a:rPr>
              <a:t>The Process of Remote Sensing</a:t>
            </a:r>
          </a:p>
        </p:txBody>
      </p:sp>
      <p:sp>
        <p:nvSpPr>
          <p:cNvPr id="44036" name="Line 4"/>
          <p:cNvSpPr>
            <a:spLocks noChangeShapeType="1"/>
          </p:cNvSpPr>
          <p:nvPr/>
        </p:nvSpPr>
        <p:spPr bwMode="auto">
          <a:xfrm flipV="1">
            <a:off x="3001963" y="3457575"/>
            <a:ext cx="3181350" cy="1717675"/>
          </a:xfrm>
          <a:prstGeom prst="line">
            <a:avLst/>
          </a:prstGeom>
          <a:noFill/>
          <a:ln w="76200">
            <a:solidFill>
              <a:schemeClr val="bg2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857375" y="1857375"/>
            <a:ext cx="5835650" cy="4138613"/>
            <a:chOff x="1170" y="1170"/>
            <a:chExt cx="3676" cy="2607"/>
          </a:xfrm>
        </p:grpSpPr>
        <p:sp>
          <p:nvSpPr>
            <p:cNvPr id="44056" name="Line 6"/>
            <p:cNvSpPr>
              <a:spLocks noChangeShapeType="1"/>
            </p:cNvSpPr>
            <p:nvPr/>
          </p:nvSpPr>
          <p:spPr bwMode="auto">
            <a:xfrm rot="21468009" flipH="1">
              <a:off x="1885" y="2250"/>
              <a:ext cx="1941" cy="948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57" name="Line 7"/>
            <p:cNvSpPr>
              <a:spLocks noChangeShapeType="1"/>
            </p:cNvSpPr>
            <p:nvPr/>
          </p:nvSpPr>
          <p:spPr bwMode="auto">
            <a:xfrm flipH="1">
              <a:off x="2056" y="2277"/>
              <a:ext cx="1911" cy="145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58" name="Line 8"/>
            <p:cNvSpPr>
              <a:spLocks noChangeShapeType="1"/>
            </p:cNvSpPr>
            <p:nvPr/>
          </p:nvSpPr>
          <p:spPr bwMode="auto">
            <a:xfrm flipH="1">
              <a:off x="1226" y="1774"/>
              <a:ext cx="2403" cy="60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59" name="Line 9"/>
            <p:cNvSpPr>
              <a:spLocks noChangeShapeType="1"/>
            </p:cNvSpPr>
            <p:nvPr/>
          </p:nvSpPr>
          <p:spPr bwMode="auto">
            <a:xfrm flipH="1" flipV="1">
              <a:off x="1600" y="1170"/>
              <a:ext cx="1893" cy="9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0" name="Line 10"/>
            <p:cNvSpPr>
              <a:spLocks noChangeShapeType="1"/>
            </p:cNvSpPr>
            <p:nvPr/>
          </p:nvSpPr>
          <p:spPr bwMode="auto">
            <a:xfrm flipH="1">
              <a:off x="2853" y="2396"/>
              <a:ext cx="1252" cy="135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1" name="Line 11"/>
            <p:cNvSpPr>
              <a:spLocks noChangeShapeType="1"/>
            </p:cNvSpPr>
            <p:nvPr/>
          </p:nvSpPr>
          <p:spPr bwMode="auto">
            <a:xfrm flipH="1">
              <a:off x="4242" y="2698"/>
              <a:ext cx="266" cy="1079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2" name="Line 12"/>
            <p:cNvSpPr>
              <a:spLocks noChangeShapeType="1"/>
            </p:cNvSpPr>
            <p:nvPr/>
          </p:nvSpPr>
          <p:spPr bwMode="auto">
            <a:xfrm flipH="1">
              <a:off x="4800" y="2853"/>
              <a:ext cx="46" cy="859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3" name="Line 13"/>
            <p:cNvSpPr>
              <a:spLocks noChangeShapeType="1"/>
            </p:cNvSpPr>
            <p:nvPr/>
          </p:nvSpPr>
          <p:spPr bwMode="auto">
            <a:xfrm flipH="1">
              <a:off x="3576" y="2550"/>
              <a:ext cx="630" cy="118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4" name="Line 14"/>
            <p:cNvSpPr>
              <a:spLocks noChangeShapeType="1"/>
            </p:cNvSpPr>
            <p:nvPr/>
          </p:nvSpPr>
          <p:spPr bwMode="auto">
            <a:xfrm flipH="1">
              <a:off x="1170" y="1545"/>
              <a:ext cx="2451" cy="17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65" name="Line 15"/>
            <p:cNvSpPr>
              <a:spLocks noChangeShapeType="1"/>
            </p:cNvSpPr>
            <p:nvPr/>
          </p:nvSpPr>
          <p:spPr bwMode="auto">
            <a:xfrm flipH="1">
              <a:off x="1436" y="1993"/>
              <a:ext cx="2322" cy="869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6832" name="Oval 16"/>
          <p:cNvSpPr>
            <a:spLocks noChangeArrowheads="1"/>
          </p:cNvSpPr>
          <p:nvPr/>
        </p:nvSpPr>
        <p:spPr bwMode="auto">
          <a:xfrm>
            <a:off x="4497388" y="4122738"/>
            <a:ext cx="290512" cy="290512"/>
          </a:xfrm>
          <a:prstGeom prst="ellips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oup 17"/>
          <p:cNvGrpSpPr>
            <a:grpSpLocks/>
          </p:cNvGrpSpPr>
          <p:nvPr/>
        </p:nvGrpSpPr>
        <p:grpSpPr bwMode="auto">
          <a:xfrm>
            <a:off x="1857375" y="1857375"/>
            <a:ext cx="5835650" cy="4138613"/>
            <a:chOff x="1170" y="1170"/>
            <a:chExt cx="3676" cy="2607"/>
          </a:xfrm>
        </p:grpSpPr>
        <p:sp>
          <p:nvSpPr>
            <p:cNvPr id="44046" name="Line 18"/>
            <p:cNvSpPr>
              <a:spLocks noChangeShapeType="1"/>
            </p:cNvSpPr>
            <p:nvPr/>
          </p:nvSpPr>
          <p:spPr bwMode="auto">
            <a:xfrm rot="21468009" flipH="1">
              <a:off x="1885" y="2250"/>
              <a:ext cx="1941" cy="948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47" name="Line 19"/>
            <p:cNvSpPr>
              <a:spLocks noChangeShapeType="1"/>
            </p:cNvSpPr>
            <p:nvPr/>
          </p:nvSpPr>
          <p:spPr bwMode="auto">
            <a:xfrm flipH="1">
              <a:off x="2056" y="2277"/>
              <a:ext cx="1911" cy="145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48" name="Line 20"/>
            <p:cNvSpPr>
              <a:spLocks noChangeShapeType="1"/>
            </p:cNvSpPr>
            <p:nvPr/>
          </p:nvSpPr>
          <p:spPr bwMode="auto">
            <a:xfrm flipH="1">
              <a:off x="1226" y="1774"/>
              <a:ext cx="2403" cy="60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49" name="Line 21"/>
            <p:cNvSpPr>
              <a:spLocks noChangeShapeType="1"/>
            </p:cNvSpPr>
            <p:nvPr/>
          </p:nvSpPr>
          <p:spPr bwMode="auto">
            <a:xfrm flipH="1" flipV="1">
              <a:off x="1600" y="1170"/>
              <a:ext cx="1893" cy="9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50" name="Line 22"/>
            <p:cNvSpPr>
              <a:spLocks noChangeShapeType="1"/>
            </p:cNvSpPr>
            <p:nvPr/>
          </p:nvSpPr>
          <p:spPr bwMode="auto">
            <a:xfrm flipH="1">
              <a:off x="2853" y="2396"/>
              <a:ext cx="1252" cy="135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51" name="Line 23"/>
            <p:cNvSpPr>
              <a:spLocks noChangeShapeType="1"/>
            </p:cNvSpPr>
            <p:nvPr/>
          </p:nvSpPr>
          <p:spPr bwMode="auto">
            <a:xfrm flipH="1">
              <a:off x="4242" y="2698"/>
              <a:ext cx="266" cy="1079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52" name="Line 24"/>
            <p:cNvSpPr>
              <a:spLocks noChangeShapeType="1"/>
            </p:cNvSpPr>
            <p:nvPr/>
          </p:nvSpPr>
          <p:spPr bwMode="auto">
            <a:xfrm flipH="1">
              <a:off x="4800" y="2853"/>
              <a:ext cx="46" cy="859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53" name="Line 25"/>
            <p:cNvSpPr>
              <a:spLocks noChangeShapeType="1"/>
            </p:cNvSpPr>
            <p:nvPr/>
          </p:nvSpPr>
          <p:spPr bwMode="auto">
            <a:xfrm flipH="1">
              <a:off x="3576" y="2550"/>
              <a:ext cx="630" cy="1180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54" name="Line 26"/>
            <p:cNvSpPr>
              <a:spLocks noChangeShapeType="1"/>
            </p:cNvSpPr>
            <p:nvPr/>
          </p:nvSpPr>
          <p:spPr bwMode="auto">
            <a:xfrm flipH="1">
              <a:off x="1170" y="1545"/>
              <a:ext cx="2451" cy="173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55" name="Line 27"/>
            <p:cNvSpPr>
              <a:spLocks noChangeShapeType="1"/>
            </p:cNvSpPr>
            <p:nvPr/>
          </p:nvSpPr>
          <p:spPr bwMode="auto">
            <a:xfrm flipH="1">
              <a:off x="1436" y="1993"/>
              <a:ext cx="2322" cy="869"/>
            </a:xfrm>
            <a:prstGeom prst="line">
              <a:avLst/>
            </a:prstGeom>
            <a:noFill/>
            <a:ln w="12700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4" name="Group 28"/>
          <p:cNvGrpSpPr>
            <a:grpSpLocks/>
          </p:cNvGrpSpPr>
          <p:nvPr/>
        </p:nvGrpSpPr>
        <p:grpSpPr bwMode="auto">
          <a:xfrm>
            <a:off x="2481263" y="1711325"/>
            <a:ext cx="2293937" cy="2671763"/>
            <a:chOff x="1563" y="1078"/>
            <a:chExt cx="1445" cy="1683"/>
          </a:xfrm>
        </p:grpSpPr>
        <p:sp>
          <p:nvSpPr>
            <p:cNvPr id="44042" name="Oval 29"/>
            <p:cNvSpPr>
              <a:spLocks noChangeArrowheads="1"/>
            </p:cNvSpPr>
            <p:nvPr/>
          </p:nvSpPr>
          <p:spPr bwMode="auto">
            <a:xfrm>
              <a:off x="1563" y="1078"/>
              <a:ext cx="1171" cy="1171"/>
            </a:xfrm>
            <a:prstGeom prst="ellipse">
              <a:avLst/>
            </a:prstGeom>
            <a:solidFill>
              <a:schemeClr val="bg2"/>
            </a:solidFill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043" name="Freeform 30"/>
            <p:cNvSpPr>
              <a:spLocks/>
            </p:cNvSpPr>
            <p:nvPr/>
          </p:nvSpPr>
          <p:spPr bwMode="auto">
            <a:xfrm rot="-1337368">
              <a:off x="1596" y="1556"/>
              <a:ext cx="1132" cy="256"/>
            </a:xfrm>
            <a:custGeom>
              <a:avLst/>
              <a:gdLst>
                <a:gd name="T0" fmla="*/ 0 w 1132"/>
                <a:gd name="T1" fmla="*/ 255 h 256"/>
                <a:gd name="T2" fmla="*/ 128 w 1132"/>
                <a:gd name="T3" fmla="*/ 15 h 256"/>
                <a:gd name="T4" fmla="*/ 276 w 1132"/>
                <a:gd name="T5" fmla="*/ 247 h 256"/>
                <a:gd name="T6" fmla="*/ 436 w 1132"/>
                <a:gd name="T7" fmla="*/ 19 h 256"/>
                <a:gd name="T8" fmla="*/ 588 w 1132"/>
                <a:gd name="T9" fmla="*/ 251 h 256"/>
                <a:gd name="T10" fmla="*/ 753 w 1132"/>
                <a:gd name="T11" fmla="*/ 15 h 256"/>
                <a:gd name="T12" fmla="*/ 903 w 1132"/>
                <a:gd name="T13" fmla="*/ 255 h 256"/>
                <a:gd name="T14" fmla="*/ 1020 w 1132"/>
                <a:gd name="T15" fmla="*/ 11 h 256"/>
                <a:gd name="T16" fmla="*/ 1132 w 1132"/>
                <a:gd name="T17" fmla="*/ 187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32"/>
                <a:gd name="T28" fmla="*/ 0 h 256"/>
                <a:gd name="T29" fmla="*/ 1132 w 1132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32" h="256">
                  <a:moveTo>
                    <a:pt x="0" y="255"/>
                  </a:moveTo>
                  <a:cubicBezTo>
                    <a:pt x="21" y="215"/>
                    <a:pt x="82" y="16"/>
                    <a:pt x="128" y="15"/>
                  </a:cubicBezTo>
                  <a:cubicBezTo>
                    <a:pt x="174" y="14"/>
                    <a:pt x="225" y="246"/>
                    <a:pt x="276" y="247"/>
                  </a:cubicBezTo>
                  <a:cubicBezTo>
                    <a:pt x="327" y="248"/>
                    <a:pt x="384" y="18"/>
                    <a:pt x="436" y="19"/>
                  </a:cubicBezTo>
                  <a:cubicBezTo>
                    <a:pt x="488" y="20"/>
                    <a:pt x="535" y="252"/>
                    <a:pt x="588" y="251"/>
                  </a:cubicBezTo>
                  <a:cubicBezTo>
                    <a:pt x="641" y="250"/>
                    <a:pt x="701" y="14"/>
                    <a:pt x="753" y="15"/>
                  </a:cubicBezTo>
                  <a:cubicBezTo>
                    <a:pt x="805" y="16"/>
                    <a:pt x="859" y="256"/>
                    <a:pt x="903" y="255"/>
                  </a:cubicBezTo>
                  <a:cubicBezTo>
                    <a:pt x="947" y="254"/>
                    <a:pt x="982" y="22"/>
                    <a:pt x="1020" y="11"/>
                  </a:cubicBezTo>
                  <a:cubicBezTo>
                    <a:pt x="1058" y="0"/>
                    <a:pt x="1109" y="150"/>
                    <a:pt x="1132" y="187"/>
                  </a:cubicBezTo>
                </a:path>
              </a:pathLst>
            </a:cu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44" name="Line 31"/>
            <p:cNvSpPr>
              <a:spLocks noChangeShapeType="1"/>
            </p:cNvSpPr>
            <p:nvPr/>
          </p:nvSpPr>
          <p:spPr bwMode="auto">
            <a:xfrm>
              <a:off x="1911" y="2203"/>
              <a:ext cx="960" cy="55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4045" name="Line 32"/>
            <p:cNvSpPr>
              <a:spLocks noChangeShapeType="1"/>
            </p:cNvSpPr>
            <p:nvPr/>
          </p:nvSpPr>
          <p:spPr bwMode="auto">
            <a:xfrm>
              <a:off x="2725" y="1573"/>
              <a:ext cx="283" cy="1088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6849" name="Rectangle 33"/>
          <p:cNvSpPr>
            <a:spLocks noChangeArrowheads="1"/>
          </p:cNvSpPr>
          <p:nvPr/>
        </p:nvSpPr>
        <p:spPr bwMode="auto">
          <a:xfrm>
            <a:off x="6627813" y="2017713"/>
            <a:ext cx="1504950" cy="871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algn="ctr" defTabSz="341313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None/>
            </a:pPr>
            <a:r>
              <a:rPr lang="en-US" b="1">
                <a:solidFill>
                  <a:srgbClr val="0A0A78"/>
                </a:solidFill>
                <a:latin typeface="Arial" charset="0"/>
              </a:rPr>
              <a:t>ENERGY SOURCE</a:t>
            </a:r>
          </a:p>
          <a:p>
            <a:pPr algn="ctr" defTabSz="341313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None/>
            </a:pPr>
            <a:endParaRPr lang="en-US" b="1">
              <a:solidFill>
                <a:srgbClr val="0A0A78"/>
              </a:solidFill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68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"/>
                                            </p:cond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6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7" dur="1" fill="hold"/>
                                        <p:tgtEl>
                                          <p:spTgt spid="5468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2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46818"/>
                </p:tgtEl>
              </p:cMediaNode>
            </p:video>
            <p:seq concurrent="1" nextAc="seek">
              <p:cTn id="29" restart="whenNotActive" fill="hold" evtFilter="cancelBubble" nodeType="interactiveSeq">
                <p:stCondLst>
                  <p:cond evt="onClick" delay="0">
                    <p:tgtEl>
                      <p:spTgt spid="5468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0" fill="hold">
                      <p:stCondLst>
                        <p:cond delay="0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3" dur="1" fill="hold"/>
                                        <p:tgtEl>
                                          <p:spTgt spid="5468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6818"/>
                  </p:tgtEl>
                </p:cond>
              </p:nextCondLst>
            </p:seq>
          </p:childTnLst>
        </p:cTn>
      </p:par>
    </p:tnLst>
    <p:bldLst>
      <p:bldP spid="546832" grpId="0" animBg="1"/>
      <p:bldP spid="546849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1" descr="D:\Sample_Image\ST_Imagery0.bmp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43200" y="838200"/>
            <a:ext cx="2369643" cy="2552700"/>
          </a:xfrm>
          <a:prstGeom prst="rect">
            <a:avLst/>
          </a:prstGeom>
          <a:noFill/>
        </p:spPr>
      </p:pic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-152400"/>
            <a:ext cx="9144000" cy="1143000"/>
          </a:xfrm>
        </p:spPr>
        <p:txBody>
          <a:bodyPr/>
          <a:lstStyle/>
          <a:p>
            <a:r>
              <a:rPr lang="en-US" dirty="0" smtClean="0">
                <a:solidFill>
                  <a:srgbClr val="FF0000"/>
                </a:solidFill>
                <a:latin typeface="Verdana" pitchFamily="34" charset="0"/>
              </a:rPr>
              <a:t>The Process of Remote Sensing</a:t>
            </a:r>
          </a:p>
        </p:txBody>
      </p:sp>
      <p:pic>
        <p:nvPicPr>
          <p:cNvPr id="45059" name="Picture 3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3377" b="3603"/>
          <a:stretch>
            <a:fillRect/>
          </a:stretch>
        </p:blipFill>
        <p:spPr bwMode="auto">
          <a:xfrm>
            <a:off x="1658938" y="3252788"/>
            <a:ext cx="6237287" cy="3006725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pic>
        <p:nvPicPr>
          <p:cNvPr id="548868" name="Picture 4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349875" y="1765300"/>
            <a:ext cx="1909763" cy="982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8869" name="Line 5"/>
          <p:cNvSpPr>
            <a:spLocks noChangeShapeType="1"/>
          </p:cNvSpPr>
          <p:nvPr/>
        </p:nvSpPr>
        <p:spPr bwMode="auto">
          <a:xfrm flipV="1">
            <a:off x="4398963" y="2786063"/>
            <a:ext cx="1817687" cy="1573212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48870" name="Line 6"/>
          <p:cNvSpPr>
            <a:spLocks noChangeShapeType="1"/>
          </p:cNvSpPr>
          <p:nvPr/>
        </p:nvSpPr>
        <p:spPr bwMode="auto">
          <a:xfrm flipV="1">
            <a:off x="4398963" y="2786063"/>
            <a:ext cx="1817687" cy="1573212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dash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48871" name="Line 7"/>
          <p:cNvSpPr>
            <a:spLocks noChangeShapeType="1"/>
          </p:cNvSpPr>
          <p:nvPr/>
        </p:nvSpPr>
        <p:spPr bwMode="auto">
          <a:xfrm flipV="1">
            <a:off x="4398963" y="2786063"/>
            <a:ext cx="1817687" cy="1573212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48872" name="Line 8"/>
          <p:cNvSpPr>
            <a:spLocks noChangeShapeType="1"/>
          </p:cNvSpPr>
          <p:nvPr/>
        </p:nvSpPr>
        <p:spPr bwMode="auto">
          <a:xfrm flipV="1">
            <a:off x="4398963" y="2786063"/>
            <a:ext cx="1817687" cy="1573212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48873" name="Line 9"/>
          <p:cNvSpPr>
            <a:spLocks noChangeShapeType="1"/>
          </p:cNvSpPr>
          <p:nvPr/>
        </p:nvSpPr>
        <p:spPr bwMode="auto">
          <a:xfrm flipV="1">
            <a:off x="4400550" y="2786063"/>
            <a:ext cx="1817688" cy="1573212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dash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48874" name="Line 10"/>
          <p:cNvSpPr>
            <a:spLocks noChangeShapeType="1"/>
          </p:cNvSpPr>
          <p:nvPr/>
        </p:nvSpPr>
        <p:spPr bwMode="auto">
          <a:xfrm flipV="1">
            <a:off x="4398963" y="2786063"/>
            <a:ext cx="1817687" cy="1573212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lgDash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48875" name="Line 11"/>
          <p:cNvSpPr>
            <a:spLocks noChangeShapeType="1"/>
          </p:cNvSpPr>
          <p:nvPr/>
        </p:nvSpPr>
        <p:spPr bwMode="auto">
          <a:xfrm flipV="1">
            <a:off x="4406900" y="2792413"/>
            <a:ext cx="1817688" cy="1573212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lg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48876" name="Line 12"/>
          <p:cNvSpPr>
            <a:spLocks noChangeShapeType="1"/>
          </p:cNvSpPr>
          <p:nvPr/>
        </p:nvSpPr>
        <p:spPr bwMode="auto">
          <a:xfrm flipV="1">
            <a:off x="4406900" y="2792413"/>
            <a:ext cx="1817688" cy="1573212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dash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48877" name="Line 13"/>
          <p:cNvSpPr>
            <a:spLocks noChangeShapeType="1"/>
          </p:cNvSpPr>
          <p:nvPr/>
        </p:nvSpPr>
        <p:spPr bwMode="auto">
          <a:xfrm flipV="1">
            <a:off x="4406900" y="2792413"/>
            <a:ext cx="1817688" cy="1573212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dash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48878" name="Line 14"/>
          <p:cNvSpPr>
            <a:spLocks noChangeShapeType="1"/>
          </p:cNvSpPr>
          <p:nvPr/>
        </p:nvSpPr>
        <p:spPr bwMode="auto">
          <a:xfrm flipV="1">
            <a:off x="4406900" y="2792413"/>
            <a:ext cx="1817688" cy="1573212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sys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48879" name="Line 15"/>
          <p:cNvSpPr>
            <a:spLocks noChangeShapeType="1"/>
          </p:cNvSpPr>
          <p:nvPr/>
        </p:nvSpPr>
        <p:spPr bwMode="auto">
          <a:xfrm flipV="1">
            <a:off x="4408488" y="2792413"/>
            <a:ext cx="1817687" cy="1573212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dash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48880" name="Line 16"/>
          <p:cNvSpPr>
            <a:spLocks noChangeShapeType="1"/>
          </p:cNvSpPr>
          <p:nvPr/>
        </p:nvSpPr>
        <p:spPr bwMode="auto">
          <a:xfrm flipV="1">
            <a:off x="4406900" y="2792413"/>
            <a:ext cx="1817688" cy="1573212"/>
          </a:xfrm>
          <a:prstGeom prst="line">
            <a:avLst/>
          </a:prstGeom>
          <a:noFill/>
          <a:ln w="38100">
            <a:solidFill>
              <a:schemeClr val="accent1"/>
            </a:solidFill>
            <a:prstDash val="lgDashDot"/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2" name="Group 17"/>
          <p:cNvGrpSpPr>
            <a:grpSpLocks/>
          </p:cNvGrpSpPr>
          <p:nvPr/>
        </p:nvGrpSpPr>
        <p:grpSpPr bwMode="auto">
          <a:xfrm>
            <a:off x="4021138" y="4270375"/>
            <a:ext cx="1058862" cy="568325"/>
            <a:chOff x="2533" y="2690"/>
            <a:chExt cx="667" cy="358"/>
          </a:xfrm>
        </p:grpSpPr>
        <p:grpSp>
          <p:nvGrpSpPr>
            <p:cNvPr id="3" name="Group 18"/>
            <p:cNvGrpSpPr>
              <a:grpSpLocks/>
            </p:cNvGrpSpPr>
            <p:nvPr/>
          </p:nvGrpSpPr>
          <p:grpSpPr bwMode="auto">
            <a:xfrm>
              <a:off x="2576" y="2690"/>
              <a:ext cx="186" cy="353"/>
              <a:chOff x="2220" y="2669"/>
              <a:chExt cx="186" cy="353"/>
            </a:xfrm>
          </p:grpSpPr>
          <p:sp>
            <p:nvSpPr>
              <p:cNvPr id="45137" name="Oval 19"/>
              <p:cNvSpPr>
                <a:spLocks noChangeArrowheads="1"/>
              </p:cNvSpPr>
              <p:nvPr/>
            </p:nvSpPr>
            <p:spPr bwMode="auto">
              <a:xfrm rot="-2198268">
                <a:off x="2286" y="2669"/>
                <a:ext cx="85" cy="258"/>
              </a:xfrm>
              <a:prstGeom prst="ellipse">
                <a:avLst/>
              </a:prstGeom>
              <a:noFill/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138" name="Arc 20"/>
              <p:cNvSpPr>
                <a:spLocks/>
              </p:cNvSpPr>
              <p:nvPr/>
            </p:nvSpPr>
            <p:spPr bwMode="auto">
              <a:xfrm rot="-1917198" flipH="1" flipV="1">
                <a:off x="2273" y="2675"/>
                <a:ext cx="104" cy="253"/>
              </a:xfrm>
              <a:custGeom>
                <a:avLst/>
                <a:gdLst>
                  <a:gd name="T0" fmla="*/ 0 w 21600"/>
                  <a:gd name="T1" fmla="*/ 0 h 36365"/>
                  <a:gd name="T2" fmla="*/ 0 w 21600"/>
                  <a:gd name="T3" fmla="*/ 0 h 36365"/>
                  <a:gd name="T4" fmla="*/ 0 w 21600"/>
                  <a:gd name="T5" fmla="*/ 0 h 36365"/>
                  <a:gd name="T6" fmla="*/ 0 60000 65536"/>
                  <a:gd name="T7" fmla="*/ 0 60000 65536"/>
                  <a:gd name="T8" fmla="*/ 0 60000 65536"/>
                  <a:gd name="T9" fmla="*/ 0 w 21600"/>
                  <a:gd name="T10" fmla="*/ 0 h 36365"/>
                  <a:gd name="T11" fmla="*/ 21600 w 21600"/>
                  <a:gd name="T12" fmla="*/ 36365 h 36365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600" h="36365" fill="none" extrusionOk="0">
                    <a:moveTo>
                      <a:pt x="8705" y="0"/>
                    </a:moveTo>
                    <a:cubicBezTo>
                      <a:pt x="16542" y="3451"/>
                      <a:pt x="21600" y="11205"/>
                      <a:pt x="21600" y="19768"/>
                    </a:cubicBezTo>
                    <a:cubicBezTo>
                      <a:pt x="21600" y="26180"/>
                      <a:pt x="18750" y="32261"/>
                      <a:pt x="13823" y="36364"/>
                    </a:cubicBezTo>
                  </a:path>
                  <a:path w="21600" h="36365" stroke="0" extrusionOk="0">
                    <a:moveTo>
                      <a:pt x="8705" y="0"/>
                    </a:moveTo>
                    <a:cubicBezTo>
                      <a:pt x="16542" y="3451"/>
                      <a:pt x="21600" y="11205"/>
                      <a:pt x="21600" y="19768"/>
                    </a:cubicBezTo>
                    <a:cubicBezTo>
                      <a:pt x="21600" y="26180"/>
                      <a:pt x="18750" y="32261"/>
                      <a:pt x="13823" y="36364"/>
                    </a:cubicBezTo>
                    <a:lnTo>
                      <a:pt x="0" y="19768"/>
                    </a:lnTo>
                    <a:close/>
                  </a:path>
                </a:pathLst>
              </a:custGeom>
              <a:noFill/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139" name="Rectangle 21"/>
              <p:cNvSpPr>
                <a:spLocks noChangeArrowheads="1"/>
              </p:cNvSpPr>
              <p:nvPr/>
            </p:nvSpPr>
            <p:spPr bwMode="auto">
              <a:xfrm>
                <a:off x="2220" y="2966"/>
                <a:ext cx="124" cy="56"/>
              </a:xfrm>
              <a:prstGeom prst="rect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140" name="Line 22"/>
              <p:cNvSpPr>
                <a:spLocks noChangeShapeType="1"/>
              </p:cNvSpPr>
              <p:nvPr/>
            </p:nvSpPr>
            <p:spPr bwMode="auto">
              <a:xfrm flipH="1" flipV="1">
                <a:off x="2307" y="2863"/>
                <a:ext cx="21" cy="99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141" name="Line 23"/>
              <p:cNvSpPr>
                <a:spLocks noChangeShapeType="1"/>
              </p:cNvSpPr>
              <p:nvPr/>
            </p:nvSpPr>
            <p:spPr bwMode="auto">
              <a:xfrm flipV="1">
                <a:off x="2234" y="2865"/>
                <a:ext cx="36" cy="100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142" name="AutoShape 24"/>
              <p:cNvSpPr>
                <a:spLocks noChangeArrowheads="1"/>
              </p:cNvSpPr>
              <p:nvPr/>
            </p:nvSpPr>
            <p:spPr bwMode="auto">
              <a:xfrm rot="-1691355">
                <a:off x="2229" y="2812"/>
                <a:ext cx="51" cy="52"/>
              </a:xfrm>
              <a:prstGeom prst="roundRect">
                <a:avLst>
                  <a:gd name="adj" fmla="val 16667"/>
                </a:avLst>
              </a:prstGeom>
              <a:noFill/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143" name="Line 25"/>
              <p:cNvSpPr>
                <a:spLocks noChangeShapeType="1"/>
              </p:cNvSpPr>
              <p:nvPr/>
            </p:nvSpPr>
            <p:spPr bwMode="auto">
              <a:xfrm flipV="1">
                <a:off x="2336" y="2753"/>
                <a:ext cx="70" cy="54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144" name="Line 26"/>
              <p:cNvSpPr>
                <a:spLocks noChangeShapeType="1"/>
              </p:cNvSpPr>
              <p:nvPr/>
            </p:nvSpPr>
            <p:spPr bwMode="auto">
              <a:xfrm flipV="1">
                <a:off x="2328" y="2753"/>
                <a:ext cx="76" cy="42"/>
              </a:xfrm>
              <a:prstGeom prst="line">
                <a:avLst/>
              </a:prstGeom>
              <a:noFill/>
              <a:ln w="12700">
                <a:solidFill>
                  <a:srgbClr val="FFFFFF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5128" name="Rectangle 27"/>
            <p:cNvSpPr>
              <a:spLocks noChangeArrowheads="1"/>
            </p:cNvSpPr>
            <p:nvPr/>
          </p:nvSpPr>
          <p:spPr bwMode="auto">
            <a:xfrm>
              <a:off x="2854" y="2950"/>
              <a:ext cx="276" cy="93"/>
            </a:xfrm>
            <a:prstGeom prst="rect">
              <a:avLst/>
            </a:prstGeom>
            <a:noFill/>
            <a:ln w="12700">
              <a:solidFill>
                <a:srgbClr val="FFFFFF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" name="Group 28"/>
            <p:cNvGrpSpPr>
              <a:grpSpLocks/>
            </p:cNvGrpSpPr>
            <p:nvPr/>
          </p:nvGrpSpPr>
          <p:grpSpPr bwMode="auto">
            <a:xfrm>
              <a:off x="2896" y="2970"/>
              <a:ext cx="184" cy="38"/>
              <a:chOff x="4669" y="3524"/>
              <a:chExt cx="184" cy="38"/>
            </a:xfrm>
          </p:grpSpPr>
          <p:sp>
            <p:nvSpPr>
              <p:cNvPr id="45132" name="Rectangle 29"/>
              <p:cNvSpPr>
                <a:spLocks noChangeArrowheads="1"/>
              </p:cNvSpPr>
              <p:nvPr/>
            </p:nvSpPr>
            <p:spPr bwMode="auto">
              <a:xfrm>
                <a:off x="4669" y="3524"/>
                <a:ext cx="37" cy="38"/>
              </a:xfrm>
              <a:prstGeom prst="rect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133" name="Rectangle 30"/>
              <p:cNvSpPr>
                <a:spLocks noChangeArrowheads="1"/>
              </p:cNvSpPr>
              <p:nvPr/>
            </p:nvSpPr>
            <p:spPr bwMode="auto">
              <a:xfrm>
                <a:off x="4743" y="3524"/>
                <a:ext cx="37" cy="38"/>
              </a:xfrm>
              <a:prstGeom prst="rect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134" name="Rectangle 31"/>
              <p:cNvSpPr>
                <a:spLocks noChangeArrowheads="1"/>
              </p:cNvSpPr>
              <p:nvPr/>
            </p:nvSpPr>
            <p:spPr bwMode="auto">
              <a:xfrm>
                <a:off x="4816" y="3524"/>
                <a:ext cx="37" cy="38"/>
              </a:xfrm>
              <a:prstGeom prst="rect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135" name="Rectangle 32"/>
              <p:cNvSpPr>
                <a:spLocks noChangeArrowheads="1"/>
              </p:cNvSpPr>
              <p:nvPr/>
            </p:nvSpPr>
            <p:spPr bwMode="auto">
              <a:xfrm>
                <a:off x="4706" y="3524"/>
                <a:ext cx="37" cy="38"/>
              </a:xfrm>
              <a:prstGeom prst="rect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136" name="Rectangle 33"/>
              <p:cNvSpPr>
                <a:spLocks noChangeArrowheads="1"/>
              </p:cNvSpPr>
              <p:nvPr/>
            </p:nvSpPr>
            <p:spPr bwMode="auto">
              <a:xfrm>
                <a:off x="4780" y="3524"/>
                <a:ext cx="37" cy="38"/>
              </a:xfrm>
              <a:prstGeom prst="rect">
                <a:avLst/>
              </a:prstGeom>
              <a:noFill/>
              <a:ln w="12700">
                <a:solidFill>
                  <a:srgbClr val="FFFFFF"/>
                </a:solidFill>
                <a:miter lim="800000"/>
                <a:headEnd type="none" w="sm" len="sm"/>
                <a:tailEnd type="none" w="sm" len="sm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5130" name="AutoShape 34"/>
            <p:cNvSpPr>
              <a:spLocks noChangeArrowheads="1"/>
            </p:cNvSpPr>
            <p:nvPr/>
          </p:nvSpPr>
          <p:spPr bwMode="auto">
            <a:xfrm flipV="1">
              <a:off x="2808" y="2890"/>
              <a:ext cx="363" cy="59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154 w 21600"/>
                <a:gd name="T13" fmla="*/ 3295 h 21600"/>
                <a:gd name="T14" fmla="*/ 18446 w 21600"/>
                <a:gd name="T15" fmla="*/ 1830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677" y="21600"/>
                  </a:lnTo>
                  <a:lnTo>
                    <a:pt x="18923" y="21600"/>
                  </a:lnTo>
                  <a:lnTo>
                    <a:pt x="21600" y="0"/>
                  </a:lnTo>
                  <a:close/>
                </a:path>
              </a:pathLst>
            </a:custGeom>
            <a:noFill/>
            <a:ln w="12700">
              <a:solidFill>
                <a:srgbClr val="FFFFFF"/>
              </a:solidFill>
              <a:miter lim="800000"/>
              <a:headEnd type="none" w="sm" len="sm"/>
              <a:tailEnd type="none" w="sm" len="sm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131" name="Line 35"/>
            <p:cNvSpPr>
              <a:spLocks noChangeShapeType="1"/>
            </p:cNvSpPr>
            <p:nvPr/>
          </p:nvSpPr>
          <p:spPr bwMode="auto">
            <a:xfrm>
              <a:off x="2533" y="3048"/>
              <a:ext cx="667" cy="0"/>
            </a:xfrm>
            <a:prstGeom prst="line">
              <a:avLst/>
            </a:prstGeom>
            <a:noFill/>
            <a:ln w="12700">
              <a:solidFill>
                <a:srgbClr val="FFFFFF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5" name="Group 37"/>
          <p:cNvGrpSpPr>
            <a:grpSpLocks/>
          </p:cNvGrpSpPr>
          <p:nvPr/>
        </p:nvGrpSpPr>
        <p:grpSpPr bwMode="auto">
          <a:xfrm flipH="1">
            <a:off x="2851150" y="3454400"/>
            <a:ext cx="1187450" cy="965200"/>
            <a:chOff x="1752" y="1488"/>
            <a:chExt cx="1314" cy="824"/>
          </a:xfrm>
        </p:grpSpPr>
        <p:sp>
          <p:nvSpPr>
            <p:cNvPr id="45124" name="Arc 38"/>
            <p:cNvSpPr>
              <a:spLocks/>
            </p:cNvSpPr>
            <p:nvPr/>
          </p:nvSpPr>
          <p:spPr bwMode="auto">
            <a:xfrm flipV="1">
              <a:off x="1784" y="1496"/>
              <a:ext cx="1098" cy="816"/>
            </a:xfrm>
            <a:custGeom>
              <a:avLst/>
              <a:gdLst>
                <a:gd name="T0" fmla="*/ 0 w 19902"/>
                <a:gd name="T1" fmla="*/ 0 h 21600"/>
                <a:gd name="T2" fmla="*/ 0 w 19902"/>
                <a:gd name="T3" fmla="*/ 0 h 21600"/>
                <a:gd name="T4" fmla="*/ 0 w 19902"/>
                <a:gd name="T5" fmla="*/ 0 h 21600"/>
                <a:gd name="T6" fmla="*/ 0 60000 65536"/>
                <a:gd name="T7" fmla="*/ 0 60000 65536"/>
                <a:gd name="T8" fmla="*/ 0 60000 65536"/>
                <a:gd name="T9" fmla="*/ 0 w 19902"/>
                <a:gd name="T10" fmla="*/ 0 h 21600"/>
                <a:gd name="T11" fmla="*/ 19902 w 1990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902" h="21600" fill="none" extrusionOk="0">
                  <a:moveTo>
                    <a:pt x="-1" y="0"/>
                  </a:moveTo>
                  <a:cubicBezTo>
                    <a:pt x="8685" y="0"/>
                    <a:pt x="16526" y="5202"/>
                    <a:pt x="19902" y="13205"/>
                  </a:cubicBezTo>
                </a:path>
                <a:path w="19902" h="21600" stroke="0" extrusionOk="0">
                  <a:moveTo>
                    <a:pt x="-1" y="0"/>
                  </a:moveTo>
                  <a:cubicBezTo>
                    <a:pt x="8685" y="0"/>
                    <a:pt x="16526" y="5202"/>
                    <a:pt x="19902" y="1320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00B0F0"/>
              </a:solidFill>
              <a:round/>
              <a:headEnd type="none" w="sm" len="sm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125" name="Arc 39"/>
            <p:cNvSpPr>
              <a:spLocks/>
            </p:cNvSpPr>
            <p:nvPr/>
          </p:nvSpPr>
          <p:spPr bwMode="auto">
            <a:xfrm flipV="1">
              <a:off x="1752" y="1496"/>
              <a:ext cx="1031" cy="808"/>
            </a:xfrm>
            <a:custGeom>
              <a:avLst/>
              <a:gdLst>
                <a:gd name="T0" fmla="*/ 0 w 20529"/>
                <a:gd name="T1" fmla="*/ 0 h 21600"/>
                <a:gd name="T2" fmla="*/ 0 w 20529"/>
                <a:gd name="T3" fmla="*/ 0 h 21600"/>
                <a:gd name="T4" fmla="*/ 0 w 20529"/>
                <a:gd name="T5" fmla="*/ 0 h 21600"/>
                <a:gd name="T6" fmla="*/ 0 60000 65536"/>
                <a:gd name="T7" fmla="*/ 0 60000 65536"/>
                <a:gd name="T8" fmla="*/ 0 60000 65536"/>
                <a:gd name="T9" fmla="*/ 0 w 20529"/>
                <a:gd name="T10" fmla="*/ 0 h 21600"/>
                <a:gd name="T11" fmla="*/ 20529 w 2052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529" h="21600" fill="none" extrusionOk="0">
                  <a:moveTo>
                    <a:pt x="-1" y="0"/>
                  </a:moveTo>
                  <a:cubicBezTo>
                    <a:pt x="9341" y="0"/>
                    <a:pt x="17624" y="6004"/>
                    <a:pt x="20529" y="14882"/>
                  </a:cubicBezTo>
                </a:path>
                <a:path w="20529" h="21600" stroke="0" extrusionOk="0">
                  <a:moveTo>
                    <a:pt x="-1" y="0"/>
                  </a:moveTo>
                  <a:cubicBezTo>
                    <a:pt x="9341" y="0"/>
                    <a:pt x="17624" y="6004"/>
                    <a:pt x="20529" y="1488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00B0F0"/>
              </a:solidFill>
              <a:round/>
              <a:headEnd type="none" w="sm" len="sm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126" name="Freeform 40"/>
            <p:cNvSpPr>
              <a:spLocks/>
            </p:cNvSpPr>
            <p:nvPr/>
          </p:nvSpPr>
          <p:spPr bwMode="auto">
            <a:xfrm>
              <a:off x="2718" y="1488"/>
              <a:ext cx="348" cy="327"/>
            </a:xfrm>
            <a:custGeom>
              <a:avLst/>
              <a:gdLst>
                <a:gd name="T0" fmla="*/ 162 w 348"/>
                <a:gd name="T1" fmla="*/ 327 h 327"/>
                <a:gd name="T2" fmla="*/ 228 w 348"/>
                <a:gd name="T3" fmla="*/ 219 h 327"/>
                <a:gd name="T4" fmla="*/ 348 w 348"/>
                <a:gd name="T5" fmla="*/ 297 h 327"/>
                <a:gd name="T6" fmla="*/ 282 w 348"/>
                <a:gd name="T7" fmla="*/ 0 h 327"/>
                <a:gd name="T8" fmla="*/ 0 w 348"/>
                <a:gd name="T9" fmla="*/ 90 h 327"/>
                <a:gd name="T10" fmla="*/ 120 w 348"/>
                <a:gd name="T11" fmla="*/ 159 h 327"/>
                <a:gd name="T12" fmla="*/ 60 w 348"/>
                <a:gd name="T13" fmla="*/ 269 h 3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327"/>
                <a:gd name="T23" fmla="*/ 348 w 348"/>
                <a:gd name="T24" fmla="*/ 327 h 3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327">
                  <a:moveTo>
                    <a:pt x="162" y="327"/>
                  </a:moveTo>
                  <a:lnTo>
                    <a:pt x="228" y="219"/>
                  </a:lnTo>
                  <a:lnTo>
                    <a:pt x="348" y="297"/>
                  </a:lnTo>
                  <a:lnTo>
                    <a:pt x="282" y="0"/>
                  </a:lnTo>
                  <a:lnTo>
                    <a:pt x="0" y="90"/>
                  </a:lnTo>
                  <a:lnTo>
                    <a:pt x="120" y="159"/>
                  </a:lnTo>
                  <a:lnTo>
                    <a:pt x="60" y="269"/>
                  </a:lnTo>
                </a:path>
              </a:pathLst>
            </a:custGeom>
            <a:noFill/>
            <a:ln w="19050">
              <a:solidFill>
                <a:srgbClr val="00B0F0"/>
              </a:solidFill>
              <a:round/>
              <a:headEnd type="none" w="sm" len="sm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48905" name="Rectangle 41"/>
          <p:cNvSpPr>
            <a:spLocks noChangeArrowheads="1"/>
          </p:cNvSpPr>
          <p:nvPr/>
        </p:nvSpPr>
        <p:spPr bwMode="auto">
          <a:xfrm>
            <a:off x="1649413" y="5087938"/>
            <a:ext cx="2390775" cy="59531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88925" indent="-288925" defTabSz="341313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None/>
            </a:pPr>
            <a:r>
              <a:rPr lang="en-US" sz="1800" b="1">
                <a:solidFill>
                  <a:srgbClr val="0A0A78"/>
                </a:solidFill>
                <a:latin typeface="Arial" charset="0"/>
              </a:rPr>
              <a:t>A. Radiation and the atmosphere</a:t>
            </a:r>
          </a:p>
        </p:txBody>
      </p:sp>
      <p:sp>
        <p:nvSpPr>
          <p:cNvPr id="548906" name="Rectangle 42"/>
          <p:cNvSpPr>
            <a:spLocks noChangeArrowheads="1"/>
          </p:cNvSpPr>
          <p:nvPr/>
        </p:nvSpPr>
        <p:spPr bwMode="auto">
          <a:xfrm>
            <a:off x="1651000" y="5676900"/>
            <a:ext cx="2389188" cy="5794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88925" indent="-288925" defTabSz="341313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None/>
            </a:pPr>
            <a:r>
              <a:rPr lang="en-US" sz="1800" b="1">
                <a:solidFill>
                  <a:srgbClr val="0A0A78"/>
                </a:solidFill>
                <a:latin typeface="Arial" charset="0"/>
              </a:rPr>
              <a:t>B. Interaction with target</a:t>
            </a:r>
          </a:p>
        </p:txBody>
      </p:sp>
      <p:sp>
        <p:nvSpPr>
          <p:cNvPr id="548907" name="Rectangle 43"/>
          <p:cNvSpPr>
            <a:spLocks noChangeArrowheads="1"/>
          </p:cNvSpPr>
          <p:nvPr/>
        </p:nvSpPr>
        <p:spPr bwMode="auto">
          <a:xfrm>
            <a:off x="3959225" y="5092700"/>
            <a:ext cx="2390775" cy="64452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88925" indent="-288925" defTabSz="341313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None/>
            </a:pPr>
            <a:r>
              <a:rPr lang="en-US" sz="1800" b="1">
                <a:solidFill>
                  <a:srgbClr val="0A0A78"/>
                </a:solidFill>
                <a:latin typeface="Arial" charset="0"/>
              </a:rPr>
              <a:t>C. Energy recorded and converted by sensor</a:t>
            </a:r>
          </a:p>
        </p:txBody>
      </p:sp>
      <p:sp>
        <p:nvSpPr>
          <p:cNvPr id="548908" name="Rectangle 44"/>
          <p:cNvSpPr>
            <a:spLocks noChangeArrowheads="1"/>
          </p:cNvSpPr>
          <p:nvPr/>
        </p:nvSpPr>
        <p:spPr bwMode="auto">
          <a:xfrm>
            <a:off x="3973513" y="5699125"/>
            <a:ext cx="2378075" cy="566738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2900" indent="-342900" defTabSz="341313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None/>
            </a:pPr>
            <a:r>
              <a:rPr lang="en-US" sz="1800" b="1">
                <a:solidFill>
                  <a:srgbClr val="0A0A78"/>
                </a:solidFill>
                <a:latin typeface="Arial" charset="0"/>
              </a:rPr>
              <a:t>D. Reception and processing</a:t>
            </a:r>
          </a:p>
        </p:txBody>
      </p:sp>
      <p:sp>
        <p:nvSpPr>
          <p:cNvPr id="548909" name="Rectangle 45"/>
          <p:cNvSpPr>
            <a:spLocks noChangeArrowheads="1"/>
          </p:cNvSpPr>
          <p:nvPr/>
        </p:nvSpPr>
        <p:spPr bwMode="auto">
          <a:xfrm>
            <a:off x="6337300" y="5697538"/>
            <a:ext cx="2435225" cy="56515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230188" indent="-230188" defTabSz="341313" eaLnBrk="1" hangingPunct="1">
              <a:spcBef>
                <a:spcPct val="20000"/>
              </a:spcBef>
              <a:buClr>
                <a:schemeClr val="tx1"/>
              </a:buClr>
              <a:buSzPct val="60000"/>
              <a:buFont typeface="Wingdings" pitchFamily="2" charset="2"/>
              <a:buNone/>
            </a:pPr>
            <a:r>
              <a:rPr lang="en-US" sz="1800" b="1">
                <a:solidFill>
                  <a:srgbClr val="0A0A78"/>
                </a:solidFill>
                <a:latin typeface="Arial" charset="0"/>
              </a:rPr>
              <a:t>E. Interpretation and analysis</a:t>
            </a:r>
          </a:p>
        </p:txBody>
      </p:sp>
      <p:sp>
        <p:nvSpPr>
          <p:cNvPr id="548910" name="Rectangle 46"/>
          <p:cNvSpPr>
            <a:spLocks noChangeArrowheads="1"/>
          </p:cNvSpPr>
          <p:nvPr/>
        </p:nvSpPr>
        <p:spPr bwMode="auto">
          <a:xfrm>
            <a:off x="7380288" y="4552950"/>
            <a:ext cx="350837" cy="3698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US" sz="1800" b="1" dirty="0">
                <a:solidFill>
                  <a:srgbClr val="0A0A78"/>
                </a:solidFill>
                <a:latin typeface="Arial" charset="0"/>
              </a:rPr>
              <a:t>A</a:t>
            </a:r>
          </a:p>
        </p:txBody>
      </p:sp>
      <p:sp>
        <p:nvSpPr>
          <p:cNvPr id="548911" name="Rectangle 47"/>
          <p:cNvSpPr>
            <a:spLocks noChangeArrowheads="1"/>
          </p:cNvSpPr>
          <p:nvPr/>
        </p:nvSpPr>
        <p:spPr bwMode="auto">
          <a:xfrm>
            <a:off x="6378575" y="3305175"/>
            <a:ext cx="350838" cy="3698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solidFill>
                  <a:srgbClr val="0A0A78"/>
                </a:solidFill>
                <a:latin typeface="Arial" charset="0"/>
              </a:rPr>
              <a:t>A</a:t>
            </a:r>
          </a:p>
        </p:txBody>
      </p:sp>
      <p:sp>
        <p:nvSpPr>
          <p:cNvPr id="548912" name="Rectangle 48"/>
          <p:cNvSpPr>
            <a:spLocks noChangeArrowheads="1"/>
          </p:cNvSpPr>
          <p:nvPr/>
        </p:nvSpPr>
        <p:spPr bwMode="auto">
          <a:xfrm>
            <a:off x="6384925" y="4902200"/>
            <a:ext cx="350838" cy="3698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latin typeface="Arial" charset="0"/>
              </a:rPr>
              <a:t>B</a:t>
            </a:r>
          </a:p>
        </p:txBody>
      </p:sp>
      <p:sp>
        <p:nvSpPr>
          <p:cNvPr id="548913" name="Rectangle 49"/>
          <p:cNvSpPr>
            <a:spLocks noChangeArrowheads="1"/>
          </p:cNvSpPr>
          <p:nvPr/>
        </p:nvSpPr>
        <p:spPr bwMode="auto">
          <a:xfrm>
            <a:off x="4565650" y="4205288"/>
            <a:ext cx="358775" cy="36671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latin typeface="Arial" charset="0"/>
              </a:rPr>
              <a:t>D</a:t>
            </a:r>
          </a:p>
        </p:txBody>
      </p:sp>
      <p:sp>
        <p:nvSpPr>
          <p:cNvPr id="548914" name="Rectangle 50"/>
          <p:cNvSpPr>
            <a:spLocks noChangeArrowheads="1"/>
          </p:cNvSpPr>
          <p:nvPr/>
        </p:nvSpPr>
        <p:spPr bwMode="auto">
          <a:xfrm>
            <a:off x="1651000" y="2317750"/>
            <a:ext cx="338138" cy="3698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solidFill>
                  <a:srgbClr val="0A0A78"/>
                </a:solidFill>
                <a:latin typeface="Arial" charset="0"/>
              </a:rPr>
              <a:t>E</a:t>
            </a:r>
          </a:p>
        </p:txBody>
      </p:sp>
      <p:pic>
        <p:nvPicPr>
          <p:cNvPr id="548915" name="Picture 51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81600" y="1768475"/>
            <a:ext cx="2157413" cy="94615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</p:pic>
      <p:sp>
        <p:nvSpPr>
          <p:cNvPr id="548921" name="Rectangle 57"/>
          <p:cNvSpPr>
            <a:spLocks noChangeArrowheads="1"/>
          </p:cNvSpPr>
          <p:nvPr/>
        </p:nvSpPr>
        <p:spPr bwMode="auto">
          <a:xfrm>
            <a:off x="6202363" y="1693863"/>
            <a:ext cx="350837" cy="369887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pPr algn="ctr"/>
            <a:r>
              <a:rPr lang="en-US" sz="1800" b="1">
                <a:solidFill>
                  <a:srgbClr val="0A0A78"/>
                </a:solidFill>
                <a:latin typeface="Arial" charset="0"/>
              </a:rPr>
              <a:t>C</a:t>
            </a:r>
          </a:p>
        </p:txBody>
      </p:sp>
      <p:grpSp>
        <p:nvGrpSpPr>
          <p:cNvPr id="7" name="Group 58"/>
          <p:cNvGrpSpPr>
            <a:grpSpLocks/>
          </p:cNvGrpSpPr>
          <p:nvPr/>
        </p:nvGrpSpPr>
        <p:grpSpPr bwMode="auto">
          <a:xfrm>
            <a:off x="6523038" y="4846638"/>
            <a:ext cx="1612900" cy="65087"/>
            <a:chOff x="4109" y="3053"/>
            <a:chExt cx="1016" cy="41"/>
          </a:xfrm>
        </p:grpSpPr>
        <p:sp>
          <p:nvSpPr>
            <p:cNvPr id="45119" name="Line 59"/>
            <p:cNvSpPr>
              <a:spLocks noChangeShapeType="1"/>
            </p:cNvSpPr>
            <p:nvPr/>
          </p:nvSpPr>
          <p:spPr bwMode="auto">
            <a:xfrm flipV="1">
              <a:off x="4109" y="3053"/>
              <a:ext cx="1016" cy="41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45120" name="Line 60"/>
            <p:cNvSpPr>
              <a:spLocks noChangeShapeType="1"/>
            </p:cNvSpPr>
            <p:nvPr/>
          </p:nvSpPr>
          <p:spPr bwMode="auto">
            <a:xfrm flipH="1">
              <a:off x="4216" y="3072"/>
              <a:ext cx="400" cy="16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>
                <a:ln>
                  <a:solidFill>
                    <a:srgbClr val="00B0F0"/>
                  </a:solidFill>
                </a:ln>
              </a:endParaRPr>
            </a:p>
          </p:txBody>
        </p:sp>
      </p:grpSp>
      <p:grpSp>
        <p:nvGrpSpPr>
          <p:cNvPr id="8" name="Group 61"/>
          <p:cNvGrpSpPr>
            <a:grpSpLocks/>
          </p:cNvGrpSpPr>
          <p:nvPr/>
        </p:nvGrpSpPr>
        <p:grpSpPr bwMode="auto">
          <a:xfrm>
            <a:off x="5711825" y="2835275"/>
            <a:ext cx="1296988" cy="2084388"/>
            <a:chOff x="3598" y="1786"/>
            <a:chExt cx="817" cy="1313"/>
          </a:xfrm>
        </p:grpSpPr>
        <p:grpSp>
          <p:nvGrpSpPr>
            <p:cNvPr id="9" name="Group 62"/>
            <p:cNvGrpSpPr>
              <a:grpSpLocks/>
            </p:cNvGrpSpPr>
            <p:nvPr/>
          </p:nvGrpSpPr>
          <p:grpSpPr bwMode="auto">
            <a:xfrm>
              <a:off x="3598" y="1786"/>
              <a:ext cx="817" cy="1313"/>
              <a:chOff x="3260" y="1795"/>
              <a:chExt cx="817" cy="1313"/>
            </a:xfrm>
          </p:grpSpPr>
          <p:sp>
            <p:nvSpPr>
              <p:cNvPr id="45114" name="Line 63"/>
              <p:cNvSpPr>
                <a:spLocks noChangeShapeType="1"/>
              </p:cNvSpPr>
              <p:nvPr/>
            </p:nvSpPr>
            <p:spPr bwMode="auto">
              <a:xfrm flipH="1" flipV="1">
                <a:off x="3653" y="1795"/>
                <a:ext cx="126" cy="1312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115" name="Line 64"/>
              <p:cNvSpPr>
                <a:spLocks noChangeShapeType="1"/>
              </p:cNvSpPr>
              <p:nvPr/>
            </p:nvSpPr>
            <p:spPr bwMode="auto">
              <a:xfrm flipV="1">
                <a:off x="3779" y="2153"/>
                <a:ext cx="94" cy="94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116" name="Line 65"/>
              <p:cNvSpPr>
                <a:spLocks noChangeShapeType="1"/>
              </p:cNvSpPr>
              <p:nvPr/>
            </p:nvSpPr>
            <p:spPr bwMode="auto">
              <a:xfrm flipH="1" flipV="1">
                <a:off x="3260" y="2198"/>
                <a:ext cx="519" cy="909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117" name="Line 66"/>
              <p:cNvSpPr>
                <a:spLocks noChangeShapeType="1"/>
              </p:cNvSpPr>
              <p:nvPr/>
            </p:nvSpPr>
            <p:spPr bwMode="auto">
              <a:xfrm flipV="1">
                <a:off x="3781" y="2419"/>
                <a:ext cx="296" cy="689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5118" name="Line 67"/>
              <p:cNvSpPr>
                <a:spLocks noChangeShapeType="1"/>
              </p:cNvSpPr>
              <p:nvPr/>
            </p:nvSpPr>
            <p:spPr bwMode="auto">
              <a:xfrm flipH="1" flipV="1">
                <a:off x="3297" y="2731"/>
                <a:ext cx="484" cy="365"/>
              </a:xfrm>
              <a:prstGeom prst="line">
                <a:avLst/>
              </a:prstGeom>
              <a:noFill/>
              <a:ln w="19050">
                <a:solidFill>
                  <a:srgbClr val="00B0F0"/>
                </a:solidFill>
                <a:round/>
                <a:headEnd type="none" w="sm" len="sm"/>
                <a:tailEnd type="none" w="sm" len="sm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5109" name="Line 68"/>
            <p:cNvSpPr>
              <a:spLocks noChangeShapeType="1"/>
            </p:cNvSpPr>
            <p:nvPr/>
          </p:nvSpPr>
          <p:spPr bwMode="auto">
            <a:xfrm flipH="1" flipV="1">
              <a:off x="4011" y="2028"/>
              <a:ext cx="15" cy="138"/>
            </a:xfrm>
            <a:prstGeom prst="line">
              <a:avLst/>
            </a:prstGeom>
            <a:noFill/>
            <a:ln w="9525">
              <a:solidFill>
                <a:srgbClr val="00B0F0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0" name="Line 69"/>
            <p:cNvSpPr>
              <a:spLocks noChangeShapeType="1"/>
            </p:cNvSpPr>
            <p:nvPr/>
          </p:nvSpPr>
          <p:spPr bwMode="auto">
            <a:xfrm rot="-1201692" flipH="1" flipV="1">
              <a:off x="3776" y="2458"/>
              <a:ext cx="24" cy="141"/>
            </a:xfrm>
            <a:prstGeom prst="line">
              <a:avLst/>
            </a:prstGeom>
            <a:noFill/>
            <a:ln w="9525">
              <a:solidFill>
                <a:srgbClr val="00B0F0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1" name="Line 70"/>
            <p:cNvSpPr>
              <a:spLocks noChangeShapeType="1"/>
            </p:cNvSpPr>
            <p:nvPr/>
          </p:nvSpPr>
          <p:spPr bwMode="auto">
            <a:xfrm flipV="1">
              <a:off x="4179" y="2343"/>
              <a:ext cx="12" cy="138"/>
            </a:xfrm>
            <a:prstGeom prst="line">
              <a:avLst/>
            </a:prstGeom>
            <a:noFill/>
            <a:ln w="9525">
              <a:solidFill>
                <a:srgbClr val="00B0F0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2" name="Line 71"/>
            <p:cNvSpPr>
              <a:spLocks noChangeShapeType="1"/>
            </p:cNvSpPr>
            <p:nvPr/>
          </p:nvSpPr>
          <p:spPr bwMode="auto">
            <a:xfrm flipV="1">
              <a:off x="4302" y="2556"/>
              <a:ext cx="51" cy="126"/>
            </a:xfrm>
            <a:prstGeom prst="line">
              <a:avLst/>
            </a:prstGeom>
            <a:noFill/>
            <a:ln w="9525">
              <a:solidFill>
                <a:srgbClr val="00B0F0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13" name="Line 72"/>
            <p:cNvSpPr>
              <a:spLocks noChangeShapeType="1"/>
            </p:cNvSpPr>
            <p:nvPr/>
          </p:nvSpPr>
          <p:spPr bwMode="auto">
            <a:xfrm flipH="1" flipV="1">
              <a:off x="3771" y="2823"/>
              <a:ext cx="99" cy="78"/>
            </a:xfrm>
            <a:prstGeom prst="line">
              <a:avLst/>
            </a:prstGeom>
            <a:noFill/>
            <a:ln w="9525">
              <a:solidFill>
                <a:srgbClr val="00B0F0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48937" name="Text Box 73"/>
          <p:cNvSpPr txBox="1">
            <a:spLocks noChangeArrowheads="1"/>
          </p:cNvSpPr>
          <p:nvPr/>
        </p:nvSpPr>
        <p:spPr bwMode="auto">
          <a:xfrm>
            <a:off x="7416800" y="1179513"/>
            <a:ext cx="381000" cy="30480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>
                <a:solidFill>
                  <a:srgbClr val="01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12</a:t>
            </a:r>
          </a:p>
        </p:txBody>
      </p:sp>
      <p:sp>
        <p:nvSpPr>
          <p:cNvPr id="548938" name="Text Box 74"/>
          <p:cNvSpPr txBox="1">
            <a:spLocks noChangeArrowheads="1"/>
          </p:cNvSpPr>
          <p:nvPr/>
        </p:nvSpPr>
        <p:spPr bwMode="auto">
          <a:xfrm>
            <a:off x="7416800" y="1423988"/>
            <a:ext cx="381000" cy="30480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>
                <a:solidFill>
                  <a:srgbClr val="01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65</a:t>
            </a:r>
          </a:p>
        </p:txBody>
      </p:sp>
      <p:sp>
        <p:nvSpPr>
          <p:cNvPr id="548939" name="Text Box 75"/>
          <p:cNvSpPr txBox="1">
            <a:spLocks noChangeArrowheads="1"/>
          </p:cNvSpPr>
          <p:nvPr/>
        </p:nvSpPr>
        <p:spPr bwMode="auto">
          <a:xfrm>
            <a:off x="7416800" y="1668463"/>
            <a:ext cx="381000" cy="30480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>
                <a:solidFill>
                  <a:srgbClr val="01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28</a:t>
            </a:r>
          </a:p>
        </p:txBody>
      </p:sp>
      <p:sp>
        <p:nvSpPr>
          <p:cNvPr id="548940" name="Text Box 76"/>
          <p:cNvSpPr txBox="1">
            <a:spLocks noChangeArrowheads="1"/>
          </p:cNvSpPr>
          <p:nvPr/>
        </p:nvSpPr>
        <p:spPr bwMode="auto">
          <a:xfrm>
            <a:off x="7416800" y="1912938"/>
            <a:ext cx="381000" cy="30480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>
                <a:solidFill>
                  <a:srgbClr val="01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33</a:t>
            </a:r>
          </a:p>
        </p:txBody>
      </p:sp>
      <p:sp>
        <p:nvSpPr>
          <p:cNvPr id="548941" name="Text Box 77"/>
          <p:cNvSpPr txBox="1">
            <a:spLocks noChangeArrowheads="1"/>
          </p:cNvSpPr>
          <p:nvPr/>
        </p:nvSpPr>
        <p:spPr bwMode="auto">
          <a:xfrm>
            <a:off x="7416800" y="2157413"/>
            <a:ext cx="381000" cy="30480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  <a:effectLst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sz="1400" b="1">
                <a:solidFill>
                  <a:srgbClr val="01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Arial" pitchFamily="34" charset="0"/>
              </a:rPr>
              <a:t>76</a:t>
            </a:r>
          </a:p>
        </p:txBody>
      </p:sp>
      <p:grpSp>
        <p:nvGrpSpPr>
          <p:cNvPr id="10" name="Group 78"/>
          <p:cNvGrpSpPr>
            <a:grpSpLocks/>
          </p:cNvGrpSpPr>
          <p:nvPr/>
        </p:nvGrpSpPr>
        <p:grpSpPr bwMode="auto">
          <a:xfrm>
            <a:off x="6288088" y="2338388"/>
            <a:ext cx="2554287" cy="1314450"/>
            <a:chOff x="3967" y="1512"/>
            <a:chExt cx="1417" cy="828"/>
          </a:xfrm>
        </p:grpSpPr>
        <p:sp>
          <p:nvSpPr>
            <p:cNvPr id="45103" name="Freeform 79"/>
            <p:cNvSpPr>
              <a:spLocks/>
            </p:cNvSpPr>
            <p:nvPr/>
          </p:nvSpPr>
          <p:spPr bwMode="auto">
            <a:xfrm rot="-5994557">
              <a:off x="4775" y="1837"/>
              <a:ext cx="827" cy="180"/>
            </a:xfrm>
            <a:custGeom>
              <a:avLst/>
              <a:gdLst>
                <a:gd name="T0" fmla="*/ 0 w 1132"/>
                <a:gd name="T1" fmla="*/ 44 h 256"/>
                <a:gd name="T2" fmla="*/ 27 w 1132"/>
                <a:gd name="T3" fmla="*/ 3 h 256"/>
                <a:gd name="T4" fmla="*/ 58 w 1132"/>
                <a:gd name="T5" fmla="*/ 42 h 256"/>
                <a:gd name="T6" fmla="*/ 91 w 1132"/>
                <a:gd name="T7" fmla="*/ 3 h 256"/>
                <a:gd name="T8" fmla="*/ 122 w 1132"/>
                <a:gd name="T9" fmla="*/ 43 h 256"/>
                <a:gd name="T10" fmla="*/ 157 w 1132"/>
                <a:gd name="T11" fmla="*/ 3 h 256"/>
                <a:gd name="T12" fmla="*/ 188 w 1132"/>
                <a:gd name="T13" fmla="*/ 44 h 256"/>
                <a:gd name="T14" fmla="*/ 212 w 1132"/>
                <a:gd name="T15" fmla="*/ 2 h 256"/>
                <a:gd name="T16" fmla="*/ 235 w 1132"/>
                <a:gd name="T17" fmla="*/ 32 h 25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1132"/>
                <a:gd name="T28" fmla="*/ 0 h 256"/>
                <a:gd name="T29" fmla="*/ 1132 w 1132"/>
                <a:gd name="T30" fmla="*/ 256 h 25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1132" h="256">
                  <a:moveTo>
                    <a:pt x="0" y="255"/>
                  </a:moveTo>
                  <a:cubicBezTo>
                    <a:pt x="21" y="215"/>
                    <a:pt x="82" y="16"/>
                    <a:pt x="128" y="15"/>
                  </a:cubicBezTo>
                  <a:cubicBezTo>
                    <a:pt x="174" y="14"/>
                    <a:pt x="225" y="246"/>
                    <a:pt x="276" y="247"/>
                  </a:cubicBezTo>
                  <a:cubicBezTo>
                    <a:pt x="327" y="248"/>
                    <a:pt x="384" y="18"/>
                    <a:pt x="436" y="19"/>
                  </a:cubicBezTo>
                  <a:cubicBezTo>
                    <a:pt x="488" y="20"/>
                    <a:pt x="535" y="252"/>
                    <a:pt x="588" y="251"/>
                  </a:cubicBezTo>
                  <a:cubicBezTo>
                    <a:pt x="641" y="250"/>
                    <a:pt x="701" y="14"/>
                    <a:pt x="753" y="15"/>
                  </a:cubicBezTo>
                  <a:cubicBezTo>
                    <a:pt x="805" y="16"/>
                    <a:pt x="859" y="256"/>
                    <a:pt x="903" y="255"/>
                  </a:cubicBezTo>
                  <a:cubicBezTo>
                    <a:pt x="947" y="254"/>
                    <a:pt x="982" y="22"/>
                    <a:pt x="1020" y="11"/>
                  </a:cubicBezTo>
                  <a:cubicBezTo>
                    <a:pt x="1058" y="0"/>
                    <a:pt x="1109" y="150"/>
                    <a:pt x="1132" y="187"/>
                  </a:cubicBezTo>
                </a:path>
              </a:pathLst>
            </a:custGeom>
            <a:noFill/>
            <a:ln w="28575">
              <a:solidFill>
                <a:schemeClr val="tx2">
                  <a:lumMod val="75000"/>
                </a:schemeClr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04" name="Rectangle 80"/>
            <p:cNvSpPr>
              <a:spLocks noChangeArrowheads="1"/>
            </p:cNvSpPr>
            <p:nvPr/>
          </p:nvSpPr>
          <p:spPr bwMode="auto">
            <a:xfrm>
              <a:off x="3968" y="1864"/>
              <a:ext cx="88" cy="208"/>
            </a:xfrm>
            <a:prstGeom prst="rect">
              <a:avLst/>
            </a:prstGeom>
            <a:noFill/>
            <a:ln w="12700">
              <a:solidFill>
                <a:schemeClr val="tx2">
                  <a:lumMod val="75000"/>
                </a:schemeClr>
              </a:solidFill>
              <a:miter lim="800000"/>
              <a:headEnd type="none" w="sm" len="sm"/>
              <a:tailEnd type="none" w="med" len="lg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105" name="Rectangle 81"/>
            <p:cNvSpPr>
              <a:spLocks noChangeArrowheads="1"/>
            </p:cNvSpPr>
            <p:nvPr/>
          </p:nvSpPr>
          <p:spPr bwMode="auto">
            <a:xfrm>
              <a:off x="5008" y="1512"/>
              <a:ext cx="376" cy="808"/>
            </a:xfrm>
            <a:prstGeom prst="rect">
              <a:avLst/>
            </a:prstGeom>
            <a:noFill/>
            <a:ln w="12700">
              <a:solidFill>
                <a:schemeClr val="tx2">
                  <a:lumMod val="75000"/>
                </a:schemeClr>
              </a:solidFill>
              <a:miter lim="800000"/>
              <a:headEnd type="none" w="sm" len="sm"/>
              <a:tailEnd type="none" w="med" len="lg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106" name="Line 82"/>
            <p:cNvSpPr>
              <a:spLocks noChangeShapeType="1"/>
            </p:cNvSpPr>
            <p:nvPr/>
          </p:nvSpPr>
          <p:spPr bwMode="auto">
            <a:xfrm flipV="1">
              <a:off x="3967" y="1512"/>
              <a:ext cx="1041" cy="351"/>
            </a:xfrm>
            <a:prstGeom prst="line">
              <a:avLst/>
            </a:prstGeom>
            <a:noFill/>
            <a:ln w="12700">
              <a:solidFill>
                <a:schemeClr val="tx2">
                  <a:lumMod val="75000"/>
                </a:schemeClr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5107" name="Line 83"/>
            <p:cNvSpPr>
              <a:spLocks noChangeShapeType="1"/>
            </p:cNvSpPr>
            <p:nvPr/>
          </p:nvSpPr>
          <p:spPr bwMode="auto">
            <a:xfrm>
              <a:off x="3969" y="2069"/>
              <a:ext cx="1047" cy="251"/>
            </a:xfrm>
            <a:prstGeom prst="line">
              <a:avLst/>
            </a:prstGeom>
            <a:noFill/>
            <a:ln w="12700">
              <a:solidFill>
                <a:schemeClr val="tx2">
                  <a:lumMod val="75000"/>
                </a:schemeClr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84"/>
          <p:cNvGrpSpPr>
            <a:grpSpLocks/>
          </p:cNvGrpSpPr>
          <p:nvPr/>
        </p:nvGrpSpPr>
        <p:grpSpPr bwMode="auto">
          <a:xfrm rot="4651407" flipH="1" flipV="1">
            <a:off x="7822406" y="1697832"/>
            <a:ext cx="752475" cy="611188"/>
            <a:chOff x="1752" y="1488"/>
            <a:chExt cx="1314" cy="824"/>
          </a:xfrm>
        </p:grpSpPr>
        <p:sp>
          <p:nvSpPr>
            <p:cNvPr id="45100" name="Arc 85"/>
            <p:cNvSpPr>
              <a:spLocks/>
            </p:cNvSpPr>
            <p:nvPr/>
          </p:nvSpPr>
          <p:spPr bwMode="auto">
            <a:xfrm flipV="1">
              <a:off x="1784" y="1496"/>
              <a:ext cx="1098" cy="816"/>
            </a:xfrm>
            <a:custGeom>
              <a:avLst/>
              <a:gdLst>
                <a:gd name="T0" fmla="*/ 0 w 19902"/>
                <a:gd name="T1" fmla="*/ 0 h 21600"/>
                <a:gd name="T2" fmla="*/ 0 w 19902"/>
                <a:gd name="T3" fmla="*/ 0 h 21600"/>
                <a:gd name="T4" fmla="*/ 0 w 19902"/>
                <a:gd name="T5" fmla="*/ 0 h 21600"/>
                <a:gd name="T6" fmla="*/ 0 60000 65536"/>
                <a:gd name="T7" fmla="*/ 0 60000 65536"/>
                <a:gd name="T8" fmla="*/ 0 60000 65536"/>
                <a:gd name="T9" fmla="*/ 0 w 19902"/>
                <a:gd name="T10" fmla="*/ 0 h 21600"/>
                <a:gd name="T11" fmla="*/ 19902 w 1990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902" h="21600" fill="none" extrusionOk="0">
                  <a:moveTo>
                    <a:pt x="-1" y="0"/>
                  </a:moveTo>
                  <a:cubicBezTo>
                    <a:pt x="8685" y="0"/>
                    <a:pt x="16526" y="5202"/>
                    <a:pt x="19902" y="13205"/>
                  </a:cubicBezTo>
                </a:path>
                <a:path w="19902" h="21600" stroke="0" extrusionOk="0">
                  <a:moveTo>
                    <a:pt x="-1" y="0"/>
                  </a:moveTo>
                  <a:cubicBezTo>
                    <a:pt x="8685" y="0"/>
                    <a:pt x="16526" y="5202"/>
                    <a:pt x="19902" y="1320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00B0F0"/>
              </a:solidFill>
              <a:round/>
              <a:headEnd type="none" w="sm" len="sm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101" name="Arc 86"/>
            <p:cNvSpPr>
              <a:spLocks/>
            </p:cNvSpPr>
            <p:nvPr/>
          </p:nvSpPr>
          <p:spPr bwMode="auto">
            <a:xfrm flipV="1">
              <a:off x="1752" y="1496"/>
              <a:ext cx="1031" cy="808"/>
            </a:xfrm>
            <a:custGeom>
              <a:avLst/>
              <a:gdLst>
                <a:gd name="T0" fmla="*/ 0 w 20529"/>
                <a:gd name="T1" fmla="*/ 0 h 21600"/>
                <a:gd name="T2" fmla="*/ 0 w 20529"/>
                <a:gd name="T3" fmla="*/ 0 h 21600"/>
                <a:gd name="T4" fmla="*/ 0 w 20529"/>
                <a:gd name="T5" fmla="*/ 0 h 21600"/>
                <a:gd name="T6" fmla="*/ 0 60000 65536"/>
                <a:gd name="T7" fmla="*/ 0 60000 65536"/>
                <a:gd name="T8" fmla="*/ 0 60000 65536"/>
                <a:gd name="T9" fmla="*/ 0 w 20529"/>
                <a:gd name="T10" fmla="*/ 0 h 21600"/>
                <a:gd name="T11" fmla="*/ 20529 w 2052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529" h="21600" fill="none" extrusionOk="0">
                  <a:moveTo>
                    <a:pt x="-1" y="0"/>
                  </a:moveTo>
                  <a:cubicBezTo>
                    <a:pt x="9341" y="0"/>
                    <a:pt x="17624" y="6004"/>
                    <a:pt x="20529" y="14882"/>
                  </a:cubicBezTo>
                </a:path>
                <a:path w="20529" h="21600" stroke="0" extrusionOk="0">
                  <a:moveTo>
                    <a:pt x="-1" y="0"/>
                  </a:moveTo>
                  <a:cubicBezTo>
                    <a:pt x="9341" y="0"/>
                    <a:pt x="17624" y="6004"/>
                    <a:pt x="20529" y="1488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00B0F0"/>
              </a:solidFill>
              <a:round/>
              <a:headEnd type="none" w="sm" len="sm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102" name="Freeform 87"/>
            <p:cNvSpPr>
              <a:spLocks/>
            </p:cNvSpPr>
            <p:nvPr/>
          </p:nvSpPr>
          <p:spPr bwMode="auto">
            <a:xfrm>
              <a:off x="2718" y="1488"/>
              <a:ext cx="348" cy="327"/>
            </a:xfrm>
            <a:custGeom>
              <a:avLst/>
              <a:gdLst>
                <a:gd name="T0" fmla="*/ 162 w 348"/>
                <a:gd name="T1" fmla="*/ 327 h 327"/>
                <a:gd name="T2" fmla="*/ 228 w 348"/>
                <a:gd name="T3" fmla="*/ 219 h 327"/>
                <a:gd name="T4" fmla="*/ 348 w 348"/>
                <a:gd name="T5" fmla="*/ 297 h 327"/>
                <a:gd name="T6" fmla="*/ 282 w 348"/>
                <a:gd name="T7" fmla="*/ 0 h 327"/>
                <a:gd name="T8" fmla="*/ 0 w 348"/>
                <a:gd name="T9" fmla="*/ 90 h 327"/>
                <a:gd name="T10" fmla="*/ 120 w 348"/>
                <a:gd name="T11" fmla="*/ 159 h 327"/>
                <a:gd name="T12" fmla="*/ 60 w 348"/>
                <a:gd name="T13" fmla="*/ 269 h 3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327"/>
                <a:gd name="T23" fmla="*/ 348 w 348"/>
                <a:gd name="T24" fmla="*/ 327 h 3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327">
                  <a:moveTo>
                    <a:pt x="162" y="327"/>
                  </a:moveTo>
                  <a:lnTo>
                    <a:pt x="228" y="219"/>
                  </a:lnTo>
                  <a:lnTo>
                    <a:pt x="348" y="297"/>
                  </a:lnTo>
                  <a:lnTo>
                    <a:pt x="282" y="0"/>
                  </a:lnTo>
                  <a:lnTo>
                    <a:pt x="0" y="90"/>
                  </a:lnTo>
                  <a:lnTo>
                    <a:pt x="120" y="159"/>
                  </a:lnTo>
                  <a:lnTo>
                    <a:pt x="60" y="269"/>
                  </a:lnTo>
                </a:path>
              </a:pathLst>
            </a:custGeom>
            <a:noFill/>
            <a:ln w="19050">
              <a:solidFill>
                <a:srgbClr val="00B0F0"/>
              </a:solidFill>
              <a:round/>
              <a:headEnd type="none" w="sm" len="sm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45099" name="Text Box 88"/>
          <p:cNvSpPr txBox="1">
            <a:spLocks noChangeArrowheads="1"/>
          </p:cNvSpPr>
          <p:nvPr/>
        </p:nvSpPr>
        <p:spPr bwMode="auto">
          <a:xfrm>
            <a:off x="6656388" y="6254750"/>
            <a:ext cx="2574925" cy="21590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  <p:txBody>
          <a:bodyPr wrap="none">
            <a:spAutoFit/>
          </a:bodyPr>
          <a:lstStyle/>
          <a:p>
            <a:pPr algn="ctr"/>
            <a:r>
              <a:rPr lang="en-US" sz="800" b="1">
                <a:solidFill>
                  <a:srgbClr val="0A0A78"/>
                </a:solidFill>
                <a:latin typeface="Arial" charset="0"/>
              </a:rPr>
              <a:t>Text by the Canadian Centre for Remote Sensing</a:t>
            </a:r>
          </a:p>
        </p:txBody>
      </p:sp>
      <p:pic>
        <p:nvPicPr>
          <p:cNvPr id="89" name="Picture 3" descr="D:\Sample_Image\eldoatm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1981200" y="838200"/>
            <a:ext cx="1936407" cy="2514601"/>
          </a:xfrm>
          <a:prstGeom prst="rect">
            <a:avLst/>
          </a:prstGeom>
          <a:noFill/>
        </p:spPr>
      </p:pic>
      <p:grpSp>
        <p:nvGrpSpPr>
          <p:cNvPr id="6" name="Group 53"/>
          <p:cNvGrpSpPr>
            <a:grpSpLocks/>
          </p:cNvGrpSpPr>
          <p:nvPr/>
        </p:nvGrpSpPr>
        <p:grpSpPr bwMode="auto">
          <a:xfrm rot="19706782" flipH="1">
            <a:off x="4813300" y="2363788"/>
            <a:ext cx="1263650" cy="660400"/>
            <a:chOff x="1752" y="1488"/>
            <a:chExt cx="1314" cy="824"/>
          </a:xfrm>
        </p:grpSpPr>
        <p:sp>
          <p:nvSpPr>
            <p:cNvPr id="45121" name="Arc 54"/>
            <p:cNvSpPr>
              <a:spLocks/>
            </p:cNvSpPr>
            <p:nvPr/>
          </p:nvSpPr>
          <p:spPr bwMode="auto">
            <a:xfrm flipV="1">
              <a:off x="1784" y="1496"/>
              <a:ext cx="1098" cy="816"/>
            </a:xfrm>
            <a:custGeom>
              <a:avLst/>
              <a:gdLst>
                <a:gd name="T0" fmla="*/ 0 w 19902"/>
                <a:gd name="T1" fmla="*/ 0 h 21600"/>
                <a:gd name="T2" fmla="*/ 0 w 19902"/>
                <a:gd name="T3" fmla="*/ 0 h 21600"/>
                <a:gd name="T4" fmla="*/ 0 w 19902"/>
                <a:gd name="T5" fmla="*/ 0 h 21600"/>
                <a:gd name="T6" fmla="*/ 0 60000 65536"/>
                <a:gd name="T7" fmla="*/ 0 60000 65536"/>
                <a:gd name="T8" fmla="*/ 0 60000 65536"/>
                <a:gd name="T9" fmla="*/ 0 w 19902"/>
                <a:gd name="T10" fmla="*/ 0 h 21600"/>
                <a:gd name="T11" fmla="*/ 19902 w 19902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9902" h="21600" fill="none" extrusionOk="0">
                  <a:moveTo>
                    <a:pt x="-1" y="0"/>
                  </a:moveTo>
                  <a:cubicBezTo>
                    <a:pt x="8685" y="0"/>
                    <a:pt x="16526" y="5202"/>
                    <a:pt x="19902" y="13205"/>
                  </a:cubicBezTo>
                </a:path>
                <a:path w="19902" h="21600" stroke="0" extrusionOk="0">
                  <a:moveTo>
                    <a:pt x="-1" y="0"/>
                  </a:moveTo>
                  <a:cubicBezTo>
                    <a:pt x="8685" y="0"/>
                    <a:pt x="16526" y="5202"/>
                    <a:pt x="19902" y="13205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00B0F0"/>
              </a:solidFill>
              <a:round/>
              <a:headEnd type="none" w="sm" len="sm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122" name="Arc 55"/>
            <p:cNvSpPr>
              <a:spLocks/>
            </p:cNvSpPr>
            <p:nvPr/>
          </p:nvSpPr>
          <p:spPr bwMode="auto">
            <a:xfrm flipV="1">
              <a:off x="1752" y="1496"/>
              <a:ext cx="1031" cy="808"/>
            </a:xfrm>
            <a:custGeom>
              <a:avLst/>
              <a:gdLst>
                <a:gd name="T0" fmla="*/ 0 w 20529"/>
                <a:gd name="T1" fmla="*/ 0 h 21600"/>
                <a:gd name="T2" fmla="*/ 0 w 20529"/>
                <a:gd name="T3" fmla="*/ 0 h 21600"/>
                <a:gd name="T4" fmla="*/ 0 w 20529"/>
                <a:gd name="T5" fmla="*/ 0 h 21600"/>
                <a:gd name="T6" fmla="*/ 0 60000 65536"/>
                <a:gd name="T7" fmla="*/ 0 60000 65536"/>
                <a:gd name="T8" fmla="*/ 0 60000 65536"/>
                <a:gd name="T9" fmla="*/ 0 w 20529"/>
                <a:gd name="T10" fmla="*/ 0 h 21600"/>
                <a:gd name="T11" fmla="*/ 20529 w 20529"/>
                <a:gd name="T12" fmla="*/ 21600 h 2160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529" h="21600" fill="none" extrusionOk="0">
                  <a:moveTo>
                    <a:pt x="-1" y="0"/>
                  </a:moveTo>
                  <a:cubicBezTo>
                    <a:pt x="9341" y="0"/>
                    <a:pt x="17624" y="6004"/>
                    <a:pt x="20529" y="14882"/>
                  </a:cubicBezTo>
                </a:path>
                <a:path w="20529" h="21600" stroke="0" extrusionOk="0">
                  <a:moveTo>
                    <a:pt x="-1" y="0"/>
                  </a:moveTo>
                  <a:cubicBezTo>
                    <a:pt x="9341" y="0"/>
                    <a:pt x="17624" y="6004"/>
                    <a:pt x="20529" y="14882"/>
                  </a:cubicBezTo>
                  <a:lnTo>
                    <a:pt x="0" y="21600"/>
                  </a:lnTo>
                  <a:close/>
                </a:path>
              </a:pathLst>
            </a:custGeom>
            <a:noFill/>
            <a:ln w="19050">
              <a:solidFill>
                <a:srgbClr val="00B0F0"/>
              </a:solidFill>
              <a:round/>
              <a:headEnd type="none" w="sm" len="sm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5123" name="Freeform 56"/>
            <p:cNvSpPr>
              <a:spLocks/>
            </p:cNvSpPr>
            <p:nvPr/>
          </p:nvSpPr>
          <p:spPr bwMode="auto">
            <a:xfrm>
              <a:off x="2718" y="1488"/>
              <a:ext cx="348" cy="327"/>
            </a:xfrm>
            <a:custGeom>
              <a:avLst/>
              <a:gdLst>
                <a:gd name="T0" fmla="*/ 162 w 348"/>
                <a:gd name="T1" fmla="*/ 327 h 327"/>
                <a:gd name="T2" fmla="*/ 228 w 348"/>
                <a:gd name="T3" fmla="*/ 219 h 327"/>
                <a:gd name="T4" fmla="*/ 348 w 348"/>
                <a:gd name="T5" fmla="*/ 297 h 327"/>
                <a:gd name="T6" fmla="*/ 282 w 348"/>
                <a:gd name="T7" fmla="*/ 0 h 327"/>
                <a:gd name="T8" fmla="*/ 0 w 348"/>
                <a:gd name="T9" fmla="*/ 90 h 327"/>
                <a:gd name="T10" fmla="*/ 120 w 348"/>
                <a:gd name="T11" fmla="*/ 159 h 327"/>
                <a:gd name="T12" fmla="*/ 60 w 348"/>
                <a:gd name="T13" fmla="*/ 269 h 32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348"/>
                <a:gd name="T22" fmla="*/ 0 h 327"/>
                <a:gd name="T23" fmla="*/ 348 w 348"/>
                <a:gd name="T24" fmla="*/ 327 h 327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348" h="327">
                  <a:moveTo>
                    <a:pt x="162" y="327"/>
                  </a:moveTo>
                  <a:lnTo>
                    <a:pt x="228" y="219"/>
                  </a:lnTo>
                  <a:lnTo>
                    <a:pt x="348" y="297"/>
                  </a:lnTo>
                  <a:lnTo>
                    <a:pt x="282" y="0"/>
                  </a:lnTo>
                  <a:lnTo>
                    <a:pt x="0" y="90"/>
                  </a:lnTo>
                  <a:lnTo>
                    <a:pt x="120" y="159"/>
                  </a:lnTo>
                  <a:lnTo>
                    <a:pt x="60" y="269"/>
                  </a:lnTo>
                </a:path>
              </a:pathLst>
            </a:custGeom>
            <a:noFill/>
            <a:ln w="19050">
              <a:solidFill>
                <a:srgbClr val="00B0F0"/>
              </a:solidFill>
              <a:round/>
              <a:headEnd type="none" w="sm" len="sm"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9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9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9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9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9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9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548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9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4" dur="500"/>
                                        <p:tgtEl>
                                          <p:spTgt spid="5489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500"/>
                            </p:stCondLst>
                            <p:childTnLst>
                              <p:par>
                                <p:cTn id="56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9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5489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2000"/>
                            </p:stCondLst>
                            <p:childTnLst>
                              <p:par>
                                <p:cTn id="6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5489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250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9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5489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500"/>
                            </p:stCondLst>
                            <p:childTnLst>
                              <p:par>
                                <p:cTn id="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9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1000"/>
                            </p:stCondLst>
                            <p:childTnLst>
                              <p:par>
                                <p:cTn id="7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9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500"/>
                            </p:stCondLst>
                            <p:childTnLst>
                              <p:par>
                                <p:cTn id="7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0" dur="500"/>
                                        <p:tgtEl>
                                          <p:spTgt spid="54887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8"/>
                                            </p:cond>
                                          </p:stCondLst>
                                        </p:cTn>
                                        <p:tgtEl>
                                          <p:spTgt spid="548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2000"/>
                            </p:stCondLst>
                            <p:childTnLst>
                              <p:par>
                                <p:cTn id="8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5488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2"/>
                                            </p:cond>
                                          </p:stCondLst>
                                        </p:cTn>
                                        <p:tgtEl>
                                          <p:spTgt spid="548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2500"/>
                            </p:stCondLst>
                            <p:childTnLst>
                              <p:par>
                                <p:cTn id="8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8" dur="500"/>
                                        <p:tgtEl>
                                          <p:spTgt spid="5488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6"/>
                                            </p:cond>
                                          </p:stCondLst>
                                        </p:cTn>
                                        <p:tgtEl>
                                          <p:spTgt spid="548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3000"/>
                            </p:stCondLst>
                            <p:childTnLst>
                              <p:par>
                                <p:cTn id="9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2" dur="500"/>
                                        <p:tgtEl>
                                          <p:spTgt spid="5488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0"/>
                                            </p:cond>
                                          </p:stCondLst>
                                        </p:cTn>
                                        <p:tgtEl>
                                          <p:spTgt spid="548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3500"/>
                            </p:stCondLst>
                            <p:childTnLst>
                              <p:par>
                                <p:cTn id="9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54886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4"/>
                                            </p:cond>
                                          </p:stCondLst>
                                        </p:cTn>
                                        <p:tgtEl>
                                          <p:spTgt spid="548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000"/>
                            </p:stCondLst>
                            <p:childTnLst>
                              <p:par>
                                <p:cTn id="9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0" dur="500"/>
                                        <p:tgtEl>
                                          <p:spTgt spid="54887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98"/>
                                            </p:cond>
                                          </p:stCondLst>
                                        </p:cTn>
                                        <p:tgtEl>
                                          <p:spTgt spid="548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4500"/>
                            </p:stCondLst>
                            <p:childTnLst>
                              <p:par>
                                <p:cTn id="10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4" dur="500"/>
                                        <p:tgtEl>
                                          <p:spTgt spid="54887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2"/>
                                            </p:cond>
                                          </p:stCondLst>
                                        </p:cTn>
                                        <p:tgtEl>
                                          <p:spTgt spid="548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5000"/>
                            </p:stCondLst>
                            <p:childTnLst>
                              <p:par>
                                <p:cTn id="106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8" dur="500"/>
                                        <p:tgtEl>
                                          <p:spTgt spid="5488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06"/>
                                            </p:cond>
                                          </p:stCondLst>
                                        </p:cTn>
                                        <p:tgtEl>
                                          <p:spTgt spid="548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500"/>
                            </p:stCondLst>
                            <p:childTnLst>
                              <p:par>
                                <p:cTn id="1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2" dur="500"/>
                                        <p:tgtEl>
                                          <p:spTgt spid="54887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0"/>
                                            </p:cond>
                                          </p:stCondLst>
                                        </p:cTn>
                                        <p:tgtEl>
                                          <p:spTgt spid="548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6000"/>
                            </p:stCondLst>
                            <p:childTnLst>
                              <p:par>
                                <p:cTn id="11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6" dur="500"/>
                                        <p:tgtEl>
                                          <p:spTgt spid="54887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4"/>
                                            </p:cond>
                                          </p:stCondLst>
                                        </p:cTn>
                                        <p:tgtEl>
                                          <p:spTgt spid="548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6500"/>
                            </p:stCondLst>
                            <p:childTnLst>
                              <p:par>
                                <p:cTn id="11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0" dur="500"/>
                                        <p:tgtEl>
                                          <p:spTgt spid="54887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118"/>
                                            </p:cond>
                                          </p:stCondLst>
                                        </p:cTn>
                                        <p:tgtEl>
                                          <p:spTgt spid="548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7000"/>
                            </p:stCondLst>
                            <p:childTnLst>
                              <p:par>
                                <p:cTn id="12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4" dur="500"/>
                                        <p:tgtEl>
                                          <p:spTgt spid="548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9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000"/>
                            </p:stCondLst>
                            <p:childTnLst>
                              <p:par>
                                <p:cTn id="1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489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0" dur="500"/>
                                        <p:tgtEl>
                                          <p:spTgt spid="54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22" presetClass="entr" presetSubtype="2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8869" grpId="0" animBg="1"/>
      <p:bldP spid="548870" grpId="0" animBg="1"/>
      <p:bldP spid="548871" grpId="0" animBg="1"/>
      <p:bldP spid="548872" grpId="0" animBg="1"/>
      <p:bldP spid="548873" grpId="0" animBg="1"/>
      <p:bldP spid="548874" grpId="0" animBg="1"/>
      <p:bldP spid="548875" grpId="0" animBg="1"/>
      <p:bldP spid="548876" grpId="0" animBg="1"/>
      <p:bldP spid="548877" grpId="0" animBg="1"/>
      <p:bldP spid="548878" grpId="0" animBg="1"/>
      <p:bldP spid="548879" grpId="0" animBg="1"/>
      <p:bldP spid="548880" grpId="0" animBg="1"/>
      <p:bldP spid="548905" grpId="0" animBg="1" autoUpdateAnimBg="0"/>
      <p:bldP spid="548906" grpId="0" animBg="1" autoUpdateAnimBg="0"/>
      <p:bldP spid="548907" grpId="0" animBg="1" autoUpdateAnimBg="0"/>
      <p:bldP spid="548908" grpId="0" animBg="1" autoUpdateAnimBg="0"/>
      <p:bldP spid="548909" grpId="0" animBg="1" autoUpdateAnimBg="0"/>
      <p:bldP spid="548910" grpId="0" build="p" autoUpdateAnimBg="0" advAuto="0"/>
      <p:bldP spid="548911" grpId="0" build="p" autoUpdateAnimBg="0" advAuto="0"/>
      <p:bldP spid="548912" grpId="0" build="p" autoUpdateAnimBg="0" advAuto="0"/>
      <p:bldP spid="548913" grpId="0" build="p" autoUpdateAnimBg="0" advAuto="0"/>
      <p:bldP spid="548914" grpId="0" build="p" autoUpdateAnimBg="0" advAuto="0"/>
      <p:bldP spid="548921" grpId="0" build="p" autoUpdateAnimBg="0" advAuto="0"/>
      <p:bldP spid="548937" grpId="0" autoUpdateAnimBg="0"/>
      <p:bldP spid="548938" grpId="0" autoUpdateAnimBg="0"/>
      <p:bldP spid="548939" grpId="0" autoUpdateAnimBg="0"/>
      <p:bldP spid="548940" grpId="0" autoUpdateAnimBg="0"/>
      <p:bldP spid="548941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1026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772400" cy="876300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  <a:latin typeface="Verdana" pitchFamily="34" charset="0"/>
              </a:rPr>
              <a:t>What is an image?</a:t>
            </a:r>
          </a:p>
        </p:txBody>
      </p:sp>
      <p:sp>
        <p:nvSpPr>
          <p:cNvPr id="608259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0" y="914400"/>
            <a:ext cx="9144000" cy="914400"/>
          </a:xfrm>
        </p:spPr>
        <p:txBody>
          <a:bodyPr>
            <a:normAutofit fontScale="92500"/>
          </a:bodyPr>
          <a:lstStyle/>
          <a:p>
            <a:pPr marL="347663" indent="-347663" defTabSz="341313">
              <a:lnSpc>
                <a:spcPct val="80000"/>
              </a:lnSpc>
            </a:pPr>
            <a:r>
              <a:rPr lang="en-US" sz="2400" b="1" smtClean="0">
                <a:latin typeface="Verdana" pitchFamily="34" charset="0"/>
              </a:rPr>
              <a:t>Data that are organized in a grid of Columns and rows</a:t>
            </a:r>
          </a:p>
          <a:p>
            <a:pPr marL="347663" indent="-347663" defTabSz="341313">
              <a:lnSpc>
                <a:spcPct val="80000"/>
              </a:lnSpc>
            </a:pPr>
            <a:r>
              <a:rPr lang="en-US" sz="2400" b="1" smtClean="0">
                <a:latin typeface="Verdana" pitchFamily="34" charset="0"/>
              </a:rPr>
              <a:t>Usually represents a geographical area</a:t>
            </a:r>
          </a:p>
        </p:txBody>
      </p:sp>
      <p:grpSp>
        <p:nvGrpSpPr>
          <p:cNvPr id="5" name="Group 1038"/>
          <p:cNvGrpSpPr>
            <a:grpSpLocks/>
          </p:cNvGrpSpPr>
          <p:nvPr/>
        </p:nvGrpSpPr>
        <p:grpSpPr bwMode="auto">
          <a:xfrm>
            <a:off x="5410200" y="2209800"/>
            <a:ext cx="3227388" cy="3227388"/>
            <a:chOff x="1138" y="1624"/>
            <a:chExt cx="2033" cy="2033"/>
          </a:xfrm>
        </p:grpSpPr>
        <p:pic>
          <p:nvPicPr>
            <p:cNvPr id="2083" name="Picture 1039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1138" y="1624"/>
              <a:ext cx="2033" cy="2033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</p:pic>
        <p:pic>
          <p:nvPicPr>
            <p:cNvPr id="2084" name="Picture 1040"/>
            <p:cNvPicPr>
              <a:picLocks noChangeAspect="1" noChangeArrowheads="1"/>
            </p:cNvPicPr>
            <p:nvPr/>
          </p:nvPicPr>
          <p:blipFill>
            <a:blip r:embed="rId4">
              <a:lum bright="12000" contrast="-12000"/>
            </a:blip>
            <a:srcRect l="391" r="2449" b="22729"/>
            <a:stretch>
              <a:fillRect/>
            </a:stretch>
          </p:blipFill>
          <p:spPr bwMode="auto">
            <a:xfrm>
              <a:off x="1154" y="1925"/>
              <a:ext cx="1993" cy="1629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</p:pic>
      </p:grpSp>
      <p:grpSp>
        <p:nvGrpSpPr>
          <p:cNvPr id="6" name="Group 1041"/>
          <p:cNvGrpSpPr>
            <a:grpSpLocks/>
          </p:cNvGrpSpPr>
          <p:nvPr/>
        </p:nvGrpSpPr>
        <p:grpSpPr bwMode="auto">
          <a:xfrm>
            <a:off x="6324600" y="3200400"/>
            <a:ext cx="2030413" cy="2032000"/>
            <a:chOff x="1712" y="2248"/>
            <a:chExt cx="1279" cy="1280"/>
          </a:xfrm>
        </p:grpSpPr>
        <p:sp>
          <p:nvSpPr>
            <p:cNvPr id="2065" name="Line 1042"/>
            <p:cNvSpPr>
              <a:spLocks noChangeShapeType="1"/>
            </p:cNvSpPr>
            <p:nvPr/>
          </p:nvSpPr>
          <p:spPr bwMode="auto">
            <a:xfrm>
              <a:off x="2744" y="2256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6" name="Line 1043"/>
            <p:cNvSpPr>
              <a:spLocks noChangeShapeType="1"/>
            </p:cNvSpPr>
            <p:nvPr/>
          </p:nvSpPr>
          <p:spPr bwMode="auto">
            <a:xfrm>
              <a:off x="2904" y="2256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7" name="Line 1044"/>
            <p:cNvSpPr>
              <a:spLocks noChangeShapeType="1"/>
            </p:cNvSpPr>
            <p:nvPr/>
          </p:nvSpPr>
          <p:spPr bwMode="auto">
            <a:xfrm>
              <a:off x="2432" y="2256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8" name="Line 1045"/>
            <p:cNvSpPr>
              <a:spLocks noChangeShapeType="1"/>
            </p:cNvSpPr>
            <p:nvPr/>
          </p:nvSpPr>
          <p:spPr bwMode="auto">
            <a:xfrm>
              <a:off x="2592" y="2256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9" name="Line 1046"/>
            <p:cNvSpPr>
              <a:spLocks noChangeShapeType="1"/>
            </p:cNvSpPr>
            <p:nvPr/>
          </p:nvSpPr>
          <p:spPr bwMode="auto">
            <a:xfrm>
              <a:off x="2120" y="2248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0" name="Line 1047"/>
            <p:cNvSpPr>
              <a:spLocks noChangeShapeType="1"/>
            </p:cNvSpPr>
            <p:nvPr/>
          </p:nvSpPr>
          <p:spPr bwMode="auto">
            <a:xfrm>
              <a:off x="2272" y="2248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1" name="Line 1048"/>
            <p:cNvSpPr>
              <a:spLocks noChangeShapeType="1"/>
            </p:cNvSpPr>
            <p:nvPr/>
          </p:nvSpPr>
          <p:spPr bwMode="auto">
            <a:xfrm>
              <a:off x="1808" y="2248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2" name="Line 1049"/>
            <p:cNvSpPr>
              <a:spLocks noChangeShapeType="1"/>
            </p:cNvSpPr>
            <p:nvPr/>
          </p:nvSpPr>
          <p:spPr bwMode="auto">
            <a:xfrm>
              <a:off x="1968" y="2248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7" name="Group 1050"/>
            <p:cNvGrpSpPr>
              <a:grpSpLocks/>
            </p:cNvGrpSpPr>
            <p:nvPr/>
          </p:nvGrpSpPr>
          <p:grpSpPr bwMode="auto">
            <a:xfrm rot="-5400000">
              <a:off x="2112" y="1888"/>
              <a:ext cx="472" cy="1272"/>
              <a:chOff x="1576" y="2192"/>
              <a:chExt cx="472" cy="1272"/>
            </a:xfrm>
          </p:grpSpPr>
          <p:sp>
            <p:nvSpPr>
              <p:cNvPr id="2079" name="Line 1051"/>
              <p:cNvSpPr>
                <a:spLocks noChangeShapeType="1"/>
              </p:cNvSpPr>
              <p:nvPr/>
            </p:nvSpPr>
            <p:spPr bwMode="auto">
              <a:xfrm>
                <a:off x="1888" y="2192"/>
                <a:ext cx="0" cy="1272"/>
              </a:xfrm>
              <a:prstGeom prst="line">
                <a:avLst/>
              </a:prstGeom>
              <a:noFill/>
              <a:ln w="22225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0" name="Line 1052"/>
              <p:cNvSpPr>
                <a:spLocks noChangeShapeType="1"/>
              </p:cNvSpPr>
              <p:nvPr/>
            </p:nvSpPr>
            <p:spPr bwMode="auto">
              <a:xfrm>
                <a:off x="2048" y="2192"/>
                <a:ext cx="0" cy="1272"/>
              </a:xfrm>
              <a:prstGeom prst="line">
                <a:avLst/>
              </a:prstGeom>
              <a:noFill/>
              <a:ln w="22225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1" name="Line 1053"/>
              <p:cNvSpPr>
                <a:spLocks noChangeShapeType="1"/>
              </p:cNvSpPr>
              <p:nvPr/>
            </p:nvSpPr>
            <p:spPr bwMode="auto">
              <a:xfrm>
                <a:off x="1576" y="2192"/>
                <a:ext cx="0" cy="1272"/>
              </a:xfrm>
              <a:prstGeom prst="line">
                <a:avLst/>
              </a:prstGeom>
              <a:noFill/>
              <a:ln w="22225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082" name="Line 1054"/>
              <p:cNvSpPr>
                <a:spLocks noChangeShapeType="1"/>
              </p:cNvSpPr>
              <p:nvPr/>
            </p:nvSpPr>
            <p:spPr bwMode="auto">
              <a:xfrm>
                <a:off x="1736" y="2192"/>
                <a:ext cx="0" cy="1272"/>
              </a:xfrm>
              <a:prstGeom prst="line">
                <a:avLst/>
              </a:prstGeom>
              <a:noFill/>
              <a:ln w="22225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074" name="Line 1055"/>
            <p:cNvSpPr>
              <a:spLocks noChangeShapeType="1"/>
            </p:cNvSpPr>
            <p:nvPr/>
          </p:nvSpPr>
          <p:spPr bwMode="auto">
            <a:xfrm rot="-5400000">
              <a:off x="2355" y="2435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5" name="Line 1056"/>
            <p:cNvSpPr>
              <a:spLocks noChangeShapeType="1"/>
            </p:cNvSpPr>
            <p:nvPr/>
          </p:nvSpPr>
          <p:spPr bwMode="auto">
            <a:xfrm rot="-5400000">
              <a:off x="2355" y="2275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6" name="Line 1057"/>
            <p:cNvSpPr>
              <a:spLocks noChangeShapeType="1"/>
            </p:cNvSpPr>
            <p:nvPr/>
          </p:nvSpPr>
          <p:spPr bwMode="auto">
            <a:xfrm rot="-5400000">
              <a:off x="2355" y="2747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7" name="Line 1058"/>
            <p:cNvSpPr>
              <a:spLocks noChangeShapeType="1"/>
            </p:cNvSpPr>
            <p:nvPr/>
          </p:nvSpPr>
          <p:spPr bwMode="auto">
            <a:xfrm rot="-5400000">
              <a:off x="2355" y="2587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78" name="Line 1059"/>
            <p:cNvSpPr>
              <a:spLocks noChangeShapeType="1"/>
            </p:cNvSpPr>
            <p:nvPr/>
          </p:nvSpPr>
          <p:spPr bwMode="auto">
            <a:xfrm rot="-5400000">
              <a:off x="2355" y="2883"/>
              <a:ext cx="0" cy="1272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1060"/>
          <p:cNvGrpSpPr>
            <a:grpSpLocks/>
          </p:cNvGrpSpPr>
          <p:nvPr/>
        </p:nvGrpSpPr>
        <p:grpSpPr bwMode="auto">
          <a:xfrm>
            <a:off x="6477000" y="2895600"/>
            <a:ext cx="2044700" cy="366713"/>
            <a:chOff x="1664" y="2008"/>
            <a:chExt cx="1288" cy="231"/>
          </a:xfrm>
        </p:grpSpPr>
        <p:sp>
          <p:nvSpPr>
            <p:cNvPr id="2063" name="Line 1061"/>
            <p:cNvSpPr>
              <a:spLocks noChangeShapeType="1"/>
            </p:cNvSpPr>
            <p:nvPr/>
          </p:nvSpPr>
          <p:spPr bwMode="auto">
            <a:xfrm>
              <a:off x="1664" y="2040"/>
              <a:ext cx="1288" cy="0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4" name="Text Box 1062"/>
            <p:cNvSpPr txBox="1">
              <a:spLocks noChangeArrowheads="1"/>
            </p:cNvSpPr>
            <p:nvPr/>
          </p:nvSpPr>
          <p:spPr bwMode="auto">
            <a:xfrm>
              <a:off x="1972" y="2008"/>
              <a:ext cx="508" cy="231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800" b="1">
                  <a:solidFill>
                    <a:srgbClr val="0A0A78"/>
                  </a:solidFill>
                  <a:latin typeface="Times New Roman" pitchFamily="18" charset="0"/>
                </a:rPr>
                <a:t>X-axis</a:t>
              </a:r>
            </a:p>
          </p:txBody>
        </p:sp>
      </p:grpSp>
      <p:grpSp>
        <p:nvGrpSpPr>
          <p:cNvPr id="9" name="Group 1063"/>
          <p:cNvGrpSpPr>
            <a:grpSpLocks/>
          </p:cNvGrpSpPr>
          <p:nvPr/>
        </p:nvGrpSpPr>
        <p:grpSpPr bwMode="auto">
          <a:xfrm>
            <a:off x="5715000" y="3048000"/>
            <a:ext cx="366713" cy="2184400"/>
            <a:chOff x="1326" y="2296"/>
            <a:chExt cx="207" cy="1184"/>
          </a:xfrm>
        </p:grpSpPr>
        <p:sp>
          <p:nvSpPr>
            <p:cNvPr id="2061" name="Line 1064"/>
            <p:cNvSpPr>
              <a:spLocks noChangeShapeType="1"/>
            </p:cNvSpPr>
            <p:nvPr/>
          </p:nvSpPr>
          <p:spPr bwMode="auto">
            <a:xfrm>
              <a:off x="1520" y="2296"/>
              <a:ext cx="0" cy="1184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062" name="Text Box 1065"/>
            <p:cNvSpPr txBox="1">
              <a:spLocks noChangeArrowheads="1"/>
            </p:cNvSpPr>
            <p:nvPr/>
          </p:nvSpPr>
          <p:spPr bwMode="auto">
            <a:xfrm rot="5339637">
              <a:off x="1176" y="2716"/>
              <a:ext cx="508" cy="207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  <p:txBody>
            <a:bodyPr>
              <a:spAutoFit/>
            </a:bodyPr>
            <a:lstStyle/>
            <a:p>
              <a:pPr algn="ctr"/>
              <a:r>
                <a:rPr lang="en-US" sz="1800" b="1">
                  <a:solidFill>
                    <a:srgbClr val="0A0A78"/>
                  </a:solidFill>
                  <a:latin typeface="Times New Roman" pitchFamily="18" charset="0"/>
                </a:rPr>
                <a:t>Y-axis</a:t>
              </a:r>
            </a:p>
          </p:txBody>
        </p:sp>
      </p:grpSp>
      <p:pic>
        <p:nvPicPr>
          <p:cNvPr id="10" name="Picture 3" descr="D:\Sample_Image\eldoatm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066800" y="1828800"/>
            <a:ext cx="2819400" cy="36612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82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82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8259" grpId="0" build="p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26"/>
          <p:cNvGrpSpPr>
            <a:grpSpLocks/>
          </p:cNvGrpSpPr>
          <p:nvPr/>
        </p:nvGrpSpPr>
        <p:grpSpPr bwMode="auto">
          <a:xfrm>
            <a:off x="1781175" y="3338513"/>
            <a:ext cx="6026150" cy="995362"/>
            <a:chOff x="1122" y="2103"/>
            <a:chExt cx="3796" cy="627"/>
          </a:xfrm>
        </p:grpSpPr>
        <p:sp>
          <p:nvSpPr>
            <p:cNvPr id="46112" name="Rectangle 1027"/>
            <p:cNvSpPr>
              <a:spLocks noChangeArrowheads="1"/>
            </p:cNvSpPr>
            <p:nvPr/>
          </p:nvSpPr>
          <p:spPr bwMode="auto">
            <a:xfrm>
              <a:off x="2996" y="2145"/>
              <a:ext cx="30" cy="570"/>
            </a:xfrm>
            <a:prstGeom prst="rect">
              <a:avLst/>
            </a:prstGeom>
            <a:gradFill rotWithShape="0">
              <a:gsLst>
                <a:gs pos="0">
                  <a:srgbClr val="0000FF"/>
                </a:gs>
                <a:gs pos="100000">
                  <a:srgbClr val="00FF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13" name="Rectangle 1028"/>
            <p:cNvSpPr>
              <a:spLocks noChangeArrowheads="1"/>
            </p:cNvSpPr>
            <p:nvPr/>
          </p:nvSpPr>
          <p:spPr bwMode="auto">
            <a:xfrm>
              <a:off x="3064" y="2145"/>
              <a:ext cx="591" cy="570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14" name="Rectangle 1029"/>
            <p:cNvSpPr>
              <a:spLocks noChangeArrowheads="1"/>
            </p:cNvSpPr>
            <p:nvPr/>
          </p:nvSpPr>
          <p:spPr bwMode="auto">
            <a:xfrm>
              <a:off x="3020" y="2145"/>
              <a:ext cx="35" cy="570"/>
            </a:xfrm>
            <a:prstGeom prst="rect">
              <a:avLst/>
            </a:prstGeom>
            <a:gradFill rotWithShape="0">
              <a:gsLst>
                <a:gs pos="0">
                  <a:srgbClr val="00FF01"/>
                </a:gs>
                <a:gs pos="100000">
                  <a:srgbClr val="FF00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15" name="Rectangle 1030"/>
            <p:cNvSpPr>
              <a:spLocks noChangeArrowheads="1"/>
            </p:cNvSpPr>
            <p:nvPr/>
          </p:nvSpPr>
          <p:spPr bwMode="auto">
            <a:xfrm>
              <a:off x="3049" y="2145"/>
              <a:ext cx="591" cy="570"/>
            </a:xfrm>
            <a:prstGeom prst="rect">
              <a:avLst/>
            </a:prstGeom>
            <a:gradFill rotWithShape="0">
              <a:gsLst>
                <a:gs pos="0">
                  <a:srgbClr val="FF000A"/>
                </a:gs>
                <a:gs pos="100000">
                  <a:srgbClr val="E5E5E5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16" name="Rectangle 1031"/>
            <p:cNvSpPr>
              <a:spLocks noChangeArrowheads="1"/>
            </p:cNvSpPr>
            <p:nvPr/>
          </p:nvSpPr>
          <p:spPr bwMode="auto">
            <a:xfrm>
              <a:off x="2391" y="2145"/>
              <a:ext cx="591" cy="570"/>
            </a:xfrm>
            <a:prstGeom prst="rect">
              <a:avLst/>
            </a:prstGeom>
            <a:gradFill rotWithShape="0">
              <a:gsLst>
                <a:gs pos="0">
                  <a:srgbClr val="E5E5E5"/>
                </a:gs>
                <a:gs pos="100000">
                  <a:srgbClr val="D60093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17" name="Rectangle 1032"/>
            <p:cNvSpPr>
              <a:spLocks noChangeArrowheads="1"/>
            </p:cNvSpPr>
            <p:nvPr/>
          </p:nvSpPr>
          <p:spPr bwMode="auto">
            <a:xfrm>
              <a:off x="2982" y="2145"/>
              <a:ext cx="26" cy="570"/>
            </a:xfrm>
            <a:prstGeom prst="rect">
              <a:avLst/>
            </a:prstGeom>
            <a:gradFill rotWithShape="0">
              <a:gsLst>
                <a:gs pos="0">
                  <a:srgbClr val="D60093"/>
                </a:gs>
                <a:gs pos="100000">
                  <a:srgbClr val="7104F4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18" name="Rectangle 1033"/>
            <p:cNvSpPr>
              <a:spLocks noChangeArrowheads="1"/>
            </p:cNvSpPr>
            <p:nvPr/>
          </p:nvSpPr>
          <p:spPr bwMode="auto">
            <a:xfrm>
              <a:off x="1184" y="2145"/>
              <a:ext cx="1207" cy="570"/>
            </a:xfrm>
            <a:prstGeom prst="rect">
              <a:avLst/>
            </a:prstGeom>
            <a:solidFill>
              <a:srgbClr val="E5E5E5"/>
            </a:soli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19" name="Rectangle 1034"/>
            <p:cNvSpPr>
              <a:spLocks noChangeArrowheads="1"/>
            </p:cNvSpPr>
            <p:nvPr/>
          </p:nvSpPr>
          <p:spPr bwMode="auto">
            <a:xfrm>
              <a:off x="3636" y="2145"/>
              <a:ext cx="1239" cy="570"/>
            </a:xfrm>
            <a:prstGeom prst="rect">
              <a:avLst/>
            </a:prstGeom>
            <a:solidFill>
              <a:srgbClr val="E5E5E5"/>
            </a:soli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20" name="Line 1035"/>
            <p:cNvSpPr>
              <a:spLocks noChangeShapeType="1"/>
            </p:cNvSpPr>
            <p:nvPr/>
          </p:nvSpPr>
          <p:spPr bwMode="auto">
            <a:xfrm>
              <a:off x="2034" y="2103"/>
              <a:ext cx="0" cy="61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21" name="Line 1036"/>
            <p:cNvSpPr>
              <a:spLocks noChangeShapeType="1"/>
            </p:cNvSpPr>
            <p:nvPr/>
          </p:nvSpPr>
          <p:spPr bwMode="auto">
            <a:xfrm>
              <a:off x="3963" y="2103"/>
              <a:ext cx="0" cy="61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22" name="Line 1037"/>
            <p:cNvSpPr>
              <a:spLocks noChangeShapeType="1"/>
            </p:cNvSpPr>
            <p:nvPr/>
          </p:nvSpPr>
          <p:spPr bwMode="auto">
            <a:xfrm>
              <a:off x="1594" y="2114"/>
              <a:ext cx="0" cy="61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23" name="Line 1038"/>
            <p:cNvSpPr>
              <a:spLocks noChangeShapeType="1"/>
            </p:cNvSpPr>
            <p:nvPr/>
          </p:nvSpPr>
          <p:spPr bwMode="auto">
            <a:xfrm>
              <a:off x="4594" y="2103"/>
              <a:ext cx="0" cy="61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24" name="Freeform 1039"/>
            <p:cNvSpPr>
              <a:spLocks/>
            </p:cNvSpPr>
            <p:nvPr/>
          </p:nvSpPr>
          <p:spPr bwMode="auto">
            <a:xfrm>
              <a:off x="1122" y="2139"/>
              <a:ext cx="110" cy="564"/>
            </a:xfrm>
            <a:custGeom>
              <a:avLst/>
              <a:gdLst>
                <a:gd name="T0" fmla="*/ 0 w 128"/>
                <a:gd name="T1" fmla="*/ 310 h 655"/>
                <a:gd name="T2" fmla="*/ 39 w 128"/>
                <a:gd name="T3" fmla="*/ 310 h 655"/>
                <a:gd name="T4" fmla="*/ 55 w 128"/>
                <a:gd name="T5" fmla="*/ 288 h 655"/>
                <a:gd name="T6" fmla="*/ 18 w 128"/>
                <a:gd name="T7" fmla="*/ 259 h 655"/>
                <a:gd name="T8" fmla="*/ 55 w 128"/>
                <a:gd name="T9" fmla="*/ 227 h 655"/>
                <a:gd name="T10" fmla="*/ 18 w 128"/>
                <a:gd name="T11" fmla="*/ 194 h 655"/>
                <a:gd name="T12" fmla="*/ 55 w 128"/>
                <a:gd name="T13" fmla="*/ 164 h 655"/>
                <a:gd name="T14" fmla="*/ 13 w 128"/>
                <a:gd name="T15" fmla="*/ 133 h 655"/>
                <a:gd name="T16" fmla="*/ 60 w 128"/>
                <a:gd name="T17" fmla="*/ 99 h 655"/>
                <a:gd name="T18" fmla="*/ 18 w 128"/>
                <a:gd name="T19" fmla="*/ 61 h 655"/>
                <a:gd name="T20" fmla="*/ 55 w 128"/>
                <a:gd name="T21" fmla="*/ 40 h 655"/>
                <a:gd name="T22" fmla="*/ 18 w 128"/>
                <a:gd name="T23" fmla="*/ 0 h 655"/>
                <a:gd name="T24" fmla="*/ 0 w 128"/>
                <a:gd name="T25" fmla="*/ 310 h 6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8"/>
                <a:gd name="T40" fmla="*/ 0 h 655"/>
                <a:gd name="T41" fmla="*/ 128 w 128"/>
                <a:gd name="T42" fmla="*/ 655 h 6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8" h="655">
                  <a:moveTo>
                    <a:pt x="0" y="655"/>
                  </a:moveTo>
                  <a:lnTo>
                    <a:pt x="82" y="655"/>
                  </a:lnTo>
                  <a:lnTo>
                    <a:pt x="118" y="609"/>
                  </a:lnTo>
                  <a:lnTo>
                    <a:pt x="37" y="546"/>
                  </a:lnTo>
                  <a:lnTo>
                    <a:pt x="118" y="482"/>
                  </a:lnTo>
                  <a:lnTo>
                    <a:pt x="37" y="409"/>
                  </a:lnTo>
                  <a:lnTo>
                    <a:pt x="118" y="346"/>
                  </a:lnTo>
                  <a:lnTo>
                    <a:pt x="28" y="282"/>
                  </a:lnTo>
                  <a:lnTo>
                    <a:pt x="128" y="209"/>
                  </a:lnTo>
                  <a:lnTo>
                    <a:pt x="37" y="128"/>
                  </a:lnTo>
                  <a:lnTo>
                    <a:pt x="118" y="82"/>
                  </a:lnTo>
                  <a:lnTo>
                    <a:pt x="37" y="0"/>
                  </a:lnTo>
                  <a:lnTo>
                    <a:pt x="0" y="65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25" name="Freeform 1040"/>
            <p:cNvSpPr>
              <a:spLocks/>
            </p:cNvSpPr>
            <p:nvPr/>
          </p:nvSpPr>
          <p:spPr bwMode="auto">
            <a:xfrm flipH="1">
              <a:off x="4808" y="2155"/>
              <a:ext cx="110" cy="564"/>
            </a:xfrm>
            <a:custGeom>
              <a:avLst/>
              <a:gdLst>
                <a:gd name="T0" fmla="*/ 0 w 128"/>
                <a:gd name="T1" fmla="*/ 310 h 655"/>
                <a:gd name="T2" fmla="*/ 39 w 128"/>
                <a:gd name="T3" fmla="*/ 310 h 655"/>
                <a:gd name="T4" fmla="*/ 55 w 128"/>
                <a:gd name="T5" fmla="*/ 288 h 655"/>
                <a:gd name="T6" fmla="*/ 18 w 128"/>
                <a:gd name="T7" fmla="*/ 259 h 655"/>
                <a:gd name="T8" fmla="*/ 55 w 128"/>
                <a:gd name="T9" fmla="*/ 227 h 655"/>
                <a:gd name="T10" fmla="*/ 18 w 128"/>
                <a:gd name="T11" fmla="*/ 194 h 655"/>
                <a:gd name="T12" fmla="*/ 55 w 128"/>
                <a:gd name="T13" fmla="*/ 164 h 655"/>
                <a:gd name="T14" fmla="*/ 13 w 128"/>
                <a:gd name="T15" fmla="*/ 133 h 655"/>
                <a:gd name="T16" fmla="*/ 60 w 128"/>
                <a:gd name="T17" fmla="*/ 99 h 655"/>
                <a:gd name="T18" fmla="*/ 18 w 128"/>
                <a:gd name="T19" fmla="*/ 61 h 655"/>
                <a:gd name="T20" fmla="*/ 55 w 128"/>
                <a:gd name="T21" fmla="*/ 40 h 655"/>
                <a:gd name="T22" fmla="*/ 18 w 128"/>
                <a:gd name="T23" fmla="*/ 0 h 655"/>
                <a:gd name="T24" fmla="*/ 0 w 128"/>
                <a:gd name="T25" fmla="*/ 310 h 6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8"/>
                <a:gd name="T40" fmla="*/ 0 h 655"/>
                <a:gd name="T41" fmla="*/ 128 w 128"/>
                <a:gd name="T42" fmla="*/ 655 h 6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8" h="655">
                  <a:moveTo>
                    <a:pt x="0" y="655"/>
                  </a:moveTo>
                  <a:lnTo>
                    <a:pt x="82" y="655"/>
                  </a:lnTo>
                  <a:lnTo>
                    <a:pt x="118" y="609"/>
                  </a:lnTo>
                  <a:lnTo>
                    <a:pt x="37" y="546"/>
                  </a:lnTo>
                  <a:lnTo>
                    <a:pt x="118" y="482"/>
                  </a:lnTo>
                  <a:lnTo>
                    <a:pt x="37" y="409"/>
                  </a:lnTo>
                  <a:lnTo>
                    <a:pt x="118" y="346"/>
                  </a:lnTo>
                  <a:lnTo>
                    <a:pt x="28" y="282"/>
                  </a:lnTo>
                  <a:lnTo>
                    <a:pt x="128" y="209"/>
                  </a:lnTo>
                  <a:lnTo>
                    <a:pt x="37" y="128"/>
                  </a:lnTo>
                  <a:lnTo>
                    <a:pt x="118" y="82"/>
                  </a:lnTo>
                  <a:lnTo>
                    <a:pt x="37" y="0"/>
                  </a:lnTo>
                  <a:lnTo>
                    <a:pt x="0" y="65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sp>
        <p:nvSpPr>
          <p:cNvPr id="46083" name="Rectangle 1041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219200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  <a:latin typeface="Verdana" pitchFamily="34" charset="0"/>
              </a:rPr>
              <a:t>Measuring Light</a:t>
            </a:r>
          </a:p>
        </p:txBody>
      </p:sp>
      <p:sp>
        <p:nvSpPr>
          <p:cNvPr id="46084" name="Rectangle 1042"/>
          <p:cNvSpPr>
            <a:spLocks noGrp="1" noChangeArrowheads="1"/>
          </p:cNvSpPr>
          <p:nvPr>
            <p:ph type="body" idx="1"/>
          </p:nvPr>
        </p:nvSpPr>
        <p:spPr>
          <a:xfrm>
            <a:off x="609600" y="1219200"/>
            <a:ext cx="7772400" cy="838200"/>
          </a:xfrm>
        </p:spPr>
        <p:txBody>
          <a:bodyPr>
            <a:normAutofit lnSpcReduction="10000"/>
          </a:bodyPr>
          <a:lstStyle/>
          <a:p>
            <a:pPr>
              <a:lnSpc>
                <a:spcPct val="90000"/>
              </a:lnSpc>
            </a:pPr>
            <a:r>
              <a:rPr lang="en-US" sz="2800" dirty="0" smtClean="0">
                <a:latin typeface="Verdana" pitchFamily="34" charset="0"/>
              </a:rPr>
              <a:t>Light can be classified according to the length of the wave</a:t>
            </a:r>
          </a:p>
        </p:txBody>
      </p:sp>
      <p:sp>
        <p:nvSpPr>
          <p:cNvPr id="555027" name="Freeform 1043"/>
          <p:cNvSpPr>
            <a:spLocks/>
          </p:cNvSpPr>
          <p:nvPr/>
        </p:nvSpPr>
        <p:spPr bwMode="auto">
          <a:xfrm>
            <a:off x="2147888" y="2686050"/>
            <a:ext cx="776287" cy="495300"/>
          </a:xfrm>
          <a:custGeom>
            <a:avLst/>
            <a:gdLst>
              <a:gd name="T0" fmla="*/ 0 w 489"/>
              <a:gd name="T1" fmla="*/ 2147483647 h 312"/>
              <a:gd name="T2" fmla="*/ 2147483647 w 489"/>
              <a:gd name="T3" fmla="*/ 2147483647 h 312"/>
              <a:gd name="T4" fmla="*/ 2147483647 w 489"/>
              <a:gd name="T5" fmla="*/ 2147483647 h 312"/>
              <a:gd name="T6" fmla="*/ 2147483647 w 489"/>
              <a:gd name="T7" fmla="*/ 2147483647 h 312"/>
              <a:gd name="T8" fmla="*/ 2147483647 w 489"/>
              <a:gd name="T9" fmla="*/ 2147483647 h 312"/>
              <a:gd name="T10" fmla="*/ 2147483647 w 489"/>
              <a:gd name="T11" fmla="*/ 2147483647 h 312"/>
              <a:gd name="T12" fmla="*/ 2147483647 w 489"/>
              <a:gd name="T13" fmla="*/ 2147483647 h 312"/>
              <a:gd name="T14" fmla="*/ 2147483647 w 489"/>
              <a:gd name="T15" fmla="*/ 2147483647 h 3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89"/>
              <a:gd name="T25" fmla="*/ 0 h 312"/>
              <a:gd name="T26" fmla="*/ 489 w 489"/>
              <a:gd name="T27" fmla="*/ 312 h 31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89" h="312">
                <a:moveTo>
                  <a:pt x="0" y="162"/>
                </a:moveTo>
                <a:cubicBezTo>
                  <a:pt x="8" y="182"/>
                  <a:pt x="26" y="312"/>
                  <a:pt x="48" y="288"/>
                </a:cubicBezTo>
                <a:cubicBezTo>
                  <a:pt x="70" y="264"/>
                  <a:pt x="105" y="21"/>
                  <a:pt x="132" y="21"/>
                </a:cubicBezTo>
                <a:cubicBezTo>
                  <a:pt x="159" y="21"/>
                  <a:pt x="186" y="288"/>
                  <a:pt x="213" y="288"/>
                </a:cubicBezTo>
                <a:cubicBezTo>
                  <a:pt x="240" y="288"/>
                  <a:pt x="267" y="21"/>
                  <a:pt x="294" y="21"/>
                </a:cubicBezTo>
                <a:cubicBezTo>
                  <a:pt x="321" y="21"/>
                  <a:pt x="351" y="288"/>
                  <a:pt x="375" y="288"/>
                </a:cubicBezTo>
                <a:cubicBezTo>
                  <a:pt x="399" y="288"/>
                  <a:pt x="422" y="42"/>
                  <a:pt x="441" y="21"/>
                </a:cubicBezTo>
                <a:cubicBezTo>
                  <a:pt x="460" y="0"/>
                  <a:pt x="479" y="133"/>
                  <a:pt x="489" y="162"/>
                </a:cubicBezTo>
              </a:path>
            </a:pathLst>
          </a:custGeom>
          <a:noFill/>
          <a:ln w="28575">
            <a:solidFill>
              <a:srgbClr val="00B0F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55028" name="Text Box 1044"/>
          <p:cNvSpPr txBox="1">
            <a:spLocks noChangeArrowheads="1"/>
          </p:cNvSpPr>
          <p:nvPr/>
        </p:nvSpPr>
        <p:spPr bwMode="auto">
          <a:xfrm>
            <a:off x="1296988" y="3819525"/>
            <a:ext cx="1078820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ctr"/>
            <a:r>
              <a:rPr lang="en-US" sz="1200" b="1" dirty="0">
                <a:solidFill>
                  <a:srgbClr val="3E0087"/>
                </a:solidFill>
                <a:latin typeface="Times New Roman" pitchFamily="18" charset="0"/>
              </a:rPr>
              <a:t>Gamma </a:t>
            </a:r>
            <a:r>
              <a:rPr lang="en-US" sz="1200" b="1" dirty="0" smtClean="0">
                <a:solidFill>
                  <a:srgbClr val="3E0087"/>
                </a:solidFill>
                <a:latin typeface="Times New Roman" pitchFamily="18" charset="0"/>
              </a:rPr>
              <a:t>Rays</a:t>
            </a:r>
          </a:p>
          <a:p>
            <a:pPr algn="ctr"/>
            <a:r>
              <a:rPr lang="en-US" sz="1200" b="1" dirty="0" smtClean="0">
                <a:solidFill>
                  <a:srgbClr val="3E0087"/>
                </a:solidFill>
                <a:latin typeface="Times New Roman" pitchFamily="18" charset="0"/>
              </a:rPr>
              <a:t>&lt;0.03 nm</a:t>
            </a:r>
            <a:endParaRPr lang="en-US" sz="1200" b="1" dirty="0">
              <a:solidFill>
                <a:srgbClr val="3E0087"/>
              </a:solidFill>
              <a:latin typeface="Times New Roman" pitchFamily="18" charset="0"/>
            </a:endParaRPr>
          </a:p>
        </p:txBody>
      </p:sp>
      <p:sp>
        <p:nvSpPr>
          <p:cNvPr id="555029" name="Text Box 1045"/>
          <p:cNvSpPr txBox="1">
            <a:spLocks noChangeArrowheads="1"/>
          </p:cNvSpPr>
          <p:nvPr/>
        </p:nvSpPr>
        <p:spPr bwMode="auto">
          <a:xfrm>
            <a:off x="3597275" y="3819525"/>
            <a:ext cx="91531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3E0087"/>
                </a:solidFill>
                <a:latin typeface="Times New Roman" pitchFamily="18" charset="0"/>
              </a:rPr>
              <a:t>Ultraviolet</a:t>
            </a:r>
          </a:p>
          <a:p>
            <a:pPr algn="ctr"/>
            <a:r>
              <a:rPr lang="en-US" sz="1200" b="1" dirty="0" smtClean="0">
                <a:solidFill>
                  <a:srgbClr val="3E0087"/>
                </a:solidFill>
                <a:latin typeface="Times New Roman" pitchFamily="18" charset="0"/>
              </a:rPr>
              <a:t>0.03-0.4µm</a:t>
            </a:r>
            <a:endParaRPr lang="en-US" sz="1200" b="1" dirty="0">
              <a:solidFill>
                <a:srgbClr val="3E0087"/>
              </a:solidFill>
              <a:latin typeface="Times New Roman" pitchFamily="18" charset="0"/>
            </a:endParaRPr>
          </a:p>
        </p:txBody>
      </p:sp>
      <p:sp>
        <p:nvSpPr>
          <p:cNvPr id="555030" name="Text Box 1046"/>
          <p:cNvSpPr txBox="1">
            <a:spLocks noChangeArrowheads="1"/>
          </p:cNvSpPr>
          <p:nvPr/>
        </p:nvSpPr>
        <p:spPr bwMode="auto">
          <a:xfrm>
            <a:off x="5097463" y="3819525"/>
            <a:ext cx="902491" cy="646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3E0087"/>
                </a:solidFill>
                <a:latin typeface="Times New Roman" pitchFamily="18" charset="0"/>
              </a:rPr>
              <a:t>Infrared</a:t>
            </a:r>
          </a:p>
          <a:p>
            <a:pPr algn="ctr"/>
            <a:r>
              <a:rPr lang="en-US" sz="1200" b="1" dirty="0" smtClean="0">
                <a:solidFill>
                  <a:srgbClr val="3E0087"/>
                </a:solidFill>
                <a:latin typeface="Times New Roman" pitchFamily="18" charset="0"/>
              </a:rPr>
              <a:t>.7 – 100µm</a:t>
            </a:r>
          </a:p>
          <a:p>
            <a:pPr algn="ctr"/>
            <a:endParaRPr lang="en-US" sz="1200" b="1" dirty="0">
              <a:solidFill>
                <a:srgbClr val="3E0087"/>
              </a:solidFill>
              <a:latin typeface="Times New Roman" pitchFamily="18" charset="0"/>
            </a:endParaRPr>
          </a:p>
        </p:txBody>
      </p:sp>
      <p:sp>
        <p:nvSpPr>
          <p:cNvPr id="555031" name="Text Box 1047"/>
          <p:cNvSpPr txBox="1">
            <a:spLocks noChangeArrowheads="1"/>
          </p:cNvSpPr>
          <p:nvPr/>
        </p:nvSpPr>
        <p:spPr bwMode="auto">
          <a:xfrm>
            <a:off x="6327775" y="3817938"/>
            <a:ext cx="920572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3E0087"/>
                </a:solidFill>
                <a:latin typeface="Times New Roman" pitchFamily="18" charset="0"/>
              </a:rPr>
              <a:t>Microwave</a:t>
            </a:r>
          </a:p>
          <a:p>
            <a:pPr algn="ctr"/>
            <a:r>
              <a:rPr lang="en-US" sz="1200" b="1" dirty="0" smtClean="0">
                <a:solidFill>
                  <a:srgbClr val="3E0087"/>
                </a:solidFill>
                <a:latin typeface="Times New Roman" pitchFamily="18" charset="0"/>
              </a:rPr>
              <a:t>.1 -30cm</a:t>
            </a:r>
            <a:endParaRPr lang="en-US" sz="1200" b="1" dirty="0">
              <a:solidFill>
                <a:srgbClr val="3E0087"/>
              </a:solidFill>
              <a:latin typeface="Times New Roman" pitchFamily="18" charset="0"/>
            </a:endParaRPr>
          </a:p>
        </p:txBody>
      </p:sp>
      <p:sp>
        <p:nvSpPr>
          <p:cNvPr id="555032" name="Text Box 1048"/>
          <p:cNvSpPr txBox="1">
            <a:spLocks noChangeArrowheads="1"/>
          </p:cNvSpPr>
          <p:nvPr/>
        </p:nvSpPr>
        <p:spPr bwMode="auto">
          <a:xfrm>
            <a:off x="2592388" y="3819525"/>
            <a:ext cx="102752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3E0087"/>
                </a:solidFill>
                <a:latin typeface="Times New Roman" pitchFamily="18" charset="0"/>
              </a:rPr>
              <a:t>X-Ray</a:t>
            </a:r>
          </a:p>
          <a:p>
            <a:pPr algn="ctr"/>
            <a:r>
              <a:rPr lang="en-US" sz="1200" b="1" dirty="0" smtClean="0">
                <a:solidFill>
                  <a:srgbClr val="3E0087"/>
                </a:solidFill>
                <a:latin typeface="Times New Roman" pitchFamily="18" charset="0"/>
              </a:rPr>
              <a:t>0.03 -30.0nm</a:t>
            </a:r>
            <a:endParaRPr lang="en-US" sz="1200" b="1" dirty="0">
              <a:solidFill>
                <a:srgbClr val="3E0087"/>
              </a:solidFill>
              <a:latin typeface="Times New Roman" pitchFamily="18" charset="0"/>
            </a:endParaRPr>
          </a:p>
        </p:txBody>
      </p:sp>
      <p:sp>
        <p:nvSpPr>
          <p:cNvPr id="555033" name="Text Box 1049"/>
          <p:cNvSpPr txBox="1">
            <a:spLocks noChangeArrowheads="1"/>
          </p:cNvSpPr>
          <p:nvPr/>
        </p:nvSpPr>
        <p:spPr bwMode="auto">
          <a:xfrm>
            <a:off x="7415213" y="3819525"/>
            <a:ext cx="835165" cy="462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92075" tIns="46038" rIns="92075" bIns="46038" anchor="ctr">
            <a:spAutoFit/>
          </a:bodyPr>
          <a:lstStyle/>
          <a:p>
            <a:pPr algn="ctr"/>
            <a:r>
              <a:rPr lang="en-US" sz="1200" b="1" dirty="0" smtClean="0">
                <a:solidFill>
                  <a:srgbClr val="3E0087"/>
                </a:solidFill>
                <a:latin typeface="Times New Roman" pitchFamily="18" charset="0"/>
              </a:rPr>
              <a:t>TV/Radio</a:t>
            </a:r>
          </a:p>
          <a:p>
            <a:pPr algn="ctr"/>
            <a:r>
              <a:rPr lang="en-US" sz="1200" b="1" dirty="0" smtClean="0">
                <a:solidFill>
                  <a:srgbClr val="3E0087"/>
                </a:solidFill>
                <a:latin typeface="Times New Roman" pitchFamily="18" charset="0"/>
              </a:rPr>
              <a:t>&gt;30cm</a:t>
            </a:r>
            <a:endParaRPr lang="en-US" sz="1200" b="1" dirty="0">
              <a:solidFill>
                <a:srgbClr val="3E0087"/>
              </a:solidFill>
              <a:latin typeface="Times New Roman" pitchFamily="18" charset="0"/>
            </a:endParaRPr>
          </a:p>
        </p:txBody>
      </p:sp>
      <p:sp>
        <p:nvSpPr>
          <p:cNvPr id="555034" name="Freeform 1050"/>
          <p:cNvSpPr>
            <a:spLocks/>
          </p:cNvSpPr>
          <p:nvPr/>
        </p:nvSpPr>
        <p:spPr bwMode="auto">
          <a:xfrm>
            <a:off x="4191000" y="2686050"/>
            <a:ext cx="1309687" cy="495300"/>
          </a:xfrm>
          <a:custGeom>
            <a:avLst/>
            <a:gdLst>
              <a:gd name="T0" fmla="*/ 0 w 489"/>
              <a:gd name="T1" fmla="*/ 2147483647 h 312"/>
              <a:gd name="T2" fmla="*/ 2147483647 w 489"/>
              <a:gd name="T3" fmla="*/ 2147483647 h 312"/>
              <a:gd name="T4" fmla="*/ 2147483647 w 489"/>
              <a:gd name="T5" fmla="*/ 2147483647 h 312"/>
              <a:gd name="T6" fmla="*/ 2147483647 w 489"/>
              <a:gd name="T7" fmla="*/ 2147483647 h 312"/>
              <a:gd name="T8" fmla="*/ 2147483647 w 489"/>
              <a:gd name="T9" fmla="*/ 2147483647 h 312"/>
              <a:gd name="T10" fmla="*/ 2147483647 w 489"/>
              <a:gd name="T11" fmla="*/ 2147483647 h 312"/>
              <a:gd name="T12" fmla="*/ 2147483647 w 489"/>
              <a:gd name="T13" fmla="*/ 2147483647 h 312"/>
              <a:gd name="T14" fmla="*/ 2147483647 w 489"/>
              <a:gd name="T15" fmla="*/ 2147483647 h 3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89"/>
              <a:gd name="T25" fmla="*/ 0 h 312"/>
              <a:gd name="T26" fmla="*/ 489 w 489"/>
              <a:gd name="T27" fmla="*/ 312 h 31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89" h="312">
                <a:moveTo>
                  <a:pt x="0" y="162"/>
                </a:moveTo>
                <a:cubicBezTo>
                  <a:pt x="8" y="182"/>
                  <a:pt x="26" y="312"/>
                  <a:pt x="48" y="288"/>
                </a:cubicBezTo>
                <a:cubicBezTo>
                  <a:pt x="70" y="264"/>
                  <a:pt x="105" y="21"/>
                  <a:pt x="132" y="21"/>
                </a:cubicBezTo>
                <a:cubicBezTo>
                  <a:pt x="159" y="21"/>
                  <a:pt x="186" y="288"/>
                  <a:pt x="213" y="288"/>
                </a:cubicBezTo>
                <a:cubicBezTo>
                  <a:pt x="240" y="288"/>
                  <a:pt x="267" y="21"/>
                  <a:pt x="294" y="21"/>
                </a:cubicBezTo>
                <a:cubicBezTo>
                  <a:pt x="321" y="21"/>
                  <a:pt x="351" y="288"/>
                  <a:pt x="375" y="288"/>
                </a:cubicBezTo>
                <a:cubicBezTo>
                  <a:pt x="399" y="288"/>
                  <a:pt x="422" y="42"/>
                  <a:pt x="441" y="21"/>
                </a:cubicBezTo>
                <a:cubicBezTo>
                  <a:pt x="460" y="0"/>
                  <a:pt x="479" y="133"/>
                  <a:pt x="489" y="162"/>
                </a:cubicBezTo>
              </a:path>
            </a:pathLst>
          </a:custGeom>
          <a:noFill/>
          <a:ln w="28575">
            <a:solidFill>
              <a:srgbClr val="00B0F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sp>
        <p:nvSpPr>
          <p:cNvPr id="555035" name="Freeform 1051"/>
          <p:cNvSpPr>
            <a:spLocks/>
          </p:cNvSpPr>
          <p:nvPr/>
        </p:nvSpPr>
        <p:spPr bwMode="auto">
          <a:xfrm>
            <a:off x="6008688" y="2686050"/>
            <a:ext cx="2312987" cy="495300"/>
          </a:xfrm>
          <a:custGeom>
            <a:avLst/>
            <a:gdLst>
              <a:gd name="T0" fmla="*/ 0 w 489"/>
              <a:gd name="T1" fmla="*/ 2147483647 h 312"/>
              <a:gd name="T2" fmla="*/ 2147483647 w 489"/>
              <a:gd name="T3" fmla="*/ 2147483647 h 312"/>
              <a:gd name="T4" fmla="*/ 2147483647 w 489"/>
              <a:gd name="T5" fmla="*/ 2147483647 h 312"/>
              <a:gd name="T6" fmla="*/ 2147483647 w 489"/>
              <a:gd name="T7" fmla="*/ 2147483647 h 312"/>
              <a:gd name="T8" fmla="*/ 2147483647 w 489"/>
              <a:gd name="T9" fmla="*/ 2147483647 h 312"/>
              <a:gd name="T10" fmla="*/ 2147483647 w 489"/>
              <a:gd name="T11" fmla="*/ 2147483647 h 312"/>
              <a:gd name="T12" fmla="*/ 2147483647 w 489"/>
              <a:gd name="T13" fmla="*/ 2147483647 h 312"/>
              <a:gd name="T14" fmla="*/ 2147483647 w 489"/>
              <a:gd name="T15" fmla="*/ 2147483647 h 312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489"/>
              <a:gd name="T25" fmla="*/ 0 h 312"/>
              <a:gd name="T26" fmla="*/ 489 w 489"/>
              <a:gd name="T27" fmla="*/ 312 h 312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489" h="312">
                <a:moveTo>
                  <a:pt x="0" y="162"/>
                </a:moveTo>
                <a:cubicBezTo>
                  <a:pt x="8" y="182"/>
                  <a:pt x="26" y="312"/>
                  <a:pt x="48" y="288"/>
                </a:cubicBezTo>
                <a:cubicBezTo>
                  <a:pt x="70" y="264"/>
                  <a:pt x="105" y="21"/>
                  <a:pt x="132" y="21"/>
                </a:cubicBezTo>
                <a:cubicBezTo>
                  <a:pt x="159" y="21"/>
                  <a:pt x="186" y="288"/>
                  <a:pt x="213" y="288"/>
                </a:cubicBezTo>
                <a:cubicBezTo>
                  <a:pt x="240" y="288"/>
                  <a:pt x="267" y="21"/>
                  <a:pt x="294" y="21"/>
                </a:cubicBezTo>
                <a:cubicBezTo>
                  <a:pt x="321" y="21"/>
                  <a:pt x="351" y="288"/>
                  <a:pt x="375" y="288"/>
                </a:cubicBezTo>
                <a:cubicBezTo>
                  <a:pt x="399" y="288"/>
                  <a:pt x="422" y="42"/>
                  <a:pt x="441" y="21"/>
                </a:cubicBezTo>
                <a:cubicBezTo>
                  <a:pt x="460" y="0"/>
                  <a:pt x="479" y="133"/>
                  <a:pt x="489" y="162"/>
                </a:cubicBezTo>
              </a:path>
            </a:pathLst>
          </a:custGeom>
          <a:noFill/>
          <a:ln w="28575">
            <a:solidFill>
              <a:srgbClr val="00B0F0"/>
            </a:solidFill>
            <a:round/>
            <a:headEnd type="none" w="sm" len="sm"/>
            <a:tailEnd type="none" w="sm" len="sm"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1052"/>
          <p:cNvGrpSpPr>
            <a:grpSpLocks/>
          </p:cNvGrpSpPr>
          <p:nvPr/>
        </p:nvGrpSpPr>
        <p:grpSpPr bwMode="auto">
          <a:xfrm>
            <a:off x="4114800" y="2209800"/>
            <a:ext cx="1371600" cy="533400"/>
            <a:chOff x="2602" y="1410"/>
            <a:chExt cx="706" cy="294"/>
          </a:xfrm>
        </p:grpSpPr>
        <p:grpSp>
          <p:nvGrpSpPr>
            <p:cNvPr id="4" name="Group 1053"/>
            <p:cNvGrpSpPr>
              <a:grpSpLocks/>
            </p:cNvGrpSpPr>
            <p:nvPr/>
          </p:nvGrpSpPr>
          <p:grpSpPr bwMode="auto">
            <a:xfrm>
              <a:off x="2802" y="1580"/>
              <a:ext cx="261" cy="124"/>
              <a:chOff x="2834" y="1572"/>
              <a:chExt cx="261" cy="76"/>
            </a:xfrm>
          </p:grpSpPr>
          <p:sp>
            <p:nvSpPr>
              <p:cNvPr id="46109" name="Line 1054"/>
              <p:cNvSpPr>
                <a:spLocks noChangeShapeType="1"/>
              </p:cNvSpPr>
              <p:nvPr/>
            </p:nvSpPr>
            <p:spPr bwMode="auto">
              <a:xfrm>
                <a:off x="2834" y="1596"/>
                <a:ext cx="261" cy="0"/>
              </a:xfrm>
              <a:prstGeom prst="line">
                <a:avLst/>
              </a:prstGeom>
              <a:noFill/>
              <a:ln w="12700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110" name="Line 1055"/>
              <p:cNvSpPr>
                <a:spLocks noChangeShapeType="1"/>
              </p:cNvSpPr>
              <p:nvPr/>
            </p:nvSpPr>
            <p:spPr bwMode="auto">
              <a:xfrm rot="-5400000">
                <a:off x="2796" y="1610"/>
                <a:ext cx="76" cy="0"/>
              </a:xfrm>
              <a:prstGeom prst="line">
                <a:avLst/>
              </a:prstGeom>
              <a:noFill/>
              <a:ln w="12700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6111" name="Line 1056"/>
              <p:cNvSpPr>
                <a:spLocks noChangeShapeType="1"/>
              </p:cNvSpPr>
              <p:nvPr/>
            </p:nvSpPr>
            <p:spPr bwMode="auto">
              <a:xfrm rot="-5400000">
                <a:off x="3057" y="1610"/>
                <a:ext cx="76" cy="0"/>
              </a:xfrm>
              <a:prstGeom prst="line">
                <a:avLst/>
              </a:prstGeom>
              <a:noFill/>
              <a:ln w="12700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6108" name="Text Box 1057"/>
            <p:cNvSpPr txBox="1">
              <a:spLocks noChangeArrowheads="1"/>
            </p:cNvSpPr>
            <p:nvPr/>
          </p:nvSpPr>
          <p:spPr bwMode="auto">
            <a:xfrm>
              <a:off x="2602" y="1410"/>
              <a:ext cx="706" cy="168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med" len="lg"/>
            </a:ln>
          </p:spPr>
          <p:txBody>
            <a:bodyPr lIns="0" tIns="0" rIns="0" bIns="0"/>
            <a:lstStyle/>
            <a:p>
              <a:pPr marL="347663" indent="-347663" defTabSz="341313" eaLnBrk="1" hangingPunct="1">
                <a:spcBef>
                  <a:spcPct val="20000"/>
                </a:spcBef>
                <a:buClr>
                  <a:srgbClr val="0A0A78"/>
                </a:buClr>
                <a:buSzPct val="95000"/>
              </a:pPr>
              <a:r>
                <a:rPr lang="en-US" sz="1600" b="1" dirty="0" smtClean="0">
                  <a:solidFill>
                    <a:srgbClr val="0A0A78"/>
                  </a:solidFill>
                  <a:latin typeface="Arial" charset="0"/>
                </a:rPr>
                <a:t>Wavelength</a:t>
              </a:r>
              <a:endParaRPr lang="en-US" sz="1600" b="1" dirty="0">
                <a:solidFill>
                  <a:srgbClr val="0A0A78"/>
                </a:solidFill>
                <a:latin typeface="Arial" charset="0"/>
              </a:endParaRPr>
            </a:p>
          </p:txBody>
        </p:sp>
      </p:grpSp>
      <p:sp>
        <p:nvSpPr>
          <p:cNvPr id="555042" name="Rectangle 1058"/>
          <p:cNvSpPr>
            <a:spLocks noChangeArrowheads="1"/>
          </p:cNvSpPr>
          <p:nvPr/>
        </p:nvSpPr>
        <p:spPr bwMode="auto">
          <a:xfrm>
            <a:off x="3265488" y="3417888"/>
            <a:ext cx="33528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/>
          <a:lstStyle/>
          <a:p>
            <a:pPr marL="347663" indent="-347663" defTabSz="341313" eaLnBrk="1" hangingPunct="1">
              <a:spcBef>
                <a:spcPct val="20000"/>
              </a:spcBef>
              <a:buClr>
                <a:srgbClr val="0A0A78"/>
              </a:buClr>
              <a:buSzPct val="95000"/>
            </a:pPr>
            <a:r>
              <a:rPr lang="en-US" sz="1600" b="1">
                <a:solidFill>
                  <a:srgbClr val="0A0A78"/>
                </a:solidFill>
                <a:latin typeface="Arial" charset="0"/>
              </a:rPr>
              <a:t>The Electromagnetic Spectrum (EMS)</a:t>
            </a:r>
          </a:p>
        </p:txBody>
      </p:sp>
      <p:grpSp>
        <p:nvGrpSpPr>
          <p:cNvPr id="5" name="Group 1059"/>
          <p:cNvGrpSpPr>
            <a:grpSpLocks/>
          </p:cNvGrpSpPr>
          <p:nvPr/>
        </p:nvGrpSpPr>
        <p:grpSpPr bwMode="auto">
          <a:xfrm>
            <a:off x="4476750" y="4316413"/>
            <a:ext cx="631825" cy="722312"/>
            <a:chOff x="2804" y="2895"/>
            <a:chExt cx="398" cy="455"/>
          </a:xfrm>
        </p:grpSpPr>
        <p:sp>
          <p:nvSpPr>
            <p:cNvPr id="46104" name="Text Box 1060"/>
            <p:cNvSpPr txBox="1">
              <a:spLocks noChangeArrowheads="1"/>
            </p:cNvSpPr>
            <p:nvPr/>
          </p:nvSpPr>
          <p:spPr bwMode="auto">
            <a:xfrm>
              <a:off x="2804" y="3177"/>
              <a:ext cx="398" cy="1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algn="ctr"/>
              <a:r>
                <a:rPr lang="en-US" sz="1200" b="1">
                  <a:solidFill>
                    <a:srgbClr val="3E0087"/>
                  </a:solidFill>
                  <a:latin typeface="Times New Roman" pitchFamily="18" charset="0"/>
                </a:rPr>
                <a:t>Visible</a:t>
              </a:r>
            </a:p>
          </p:txBody>
        </p:sp>
        <p:sp>
          <p:nvSpPr>
            <p:cNvPr id="46105" name="Freeform 1061"/>
            <p:cNvSpPr>
              <a:spLocks/>
            </p:cNvSpPr>
            <p:nvPr/>
          </p:nvSpPr>
          <p:spPr bwMode="auto">
            <a:xfrm flipH="1" flipV="1">
              <a:off x="3022" y="2895"/>
              <a:ext cx="167" cy="361"/>
            </a:xfrm>
            <a:custGeom>
              <a:avLst/>
              <a:gdLst>
                <a:gd name="T0" fmla="*/ 0 w 360"/>
                <a:gd name="T1" fmla="*/ 0 h 777"/>
                <a:gd name="T2" fmla="*/ 1 w 360"/>
                <a:gd name="T3" fmla="*/ 6 h 777"/>
                <a:gd name="T4" fmla="*/ 6 w 360"/>
                <a:gd name="T5" fmla="*/ 12 h 777"/>
                <a:gd name="T6" fmla="*/ 7 w 360"/>
                <a:gd name="T7" fmla="*/ 17 h 7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0"/>
                <a:gd name="T13" fmla="*/ 0 h 777"/>
                <a:gd name="T14" fmla="*/ 360 w 360"/>
                <a:gd name="T15" fmla="*/ 777 h 7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0" h="777">
                  <a:moveTo>
                    <a:pt x="0" y="0"/>
                  </a:moveTo>
                  <a:cubicBezTo>
                    <a:pt x="9" y="41"/>
                    <a:pt x="0" y="155"/>
                    <a:pt x="52" y="248"/>
                  </a:cubicBezTo>
                  <a:cubicBezTo>
                    <a:pt x="104" y="341"/>
                    <a:pt x="262" y="471"/>
                    <a:pt x="311" y="559"/>
                  </a:cubicBezTo>
                  <a:cubicBezTo>
                    <a:pt x="360" y="647"/>
                    <a:pt x="340" y="732"/>
                    <a:pt x="347" y="777"/>
                  </a:cubicBezTo>
                </a:path>
              </a:pathLst>
            </a:custGeom>
            <a:noFill/>
            <a:ln w="9525">
              <a:solidFill>
                <a:srgbClr val="A5002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06" name="Freeform 1062"/>
            <p:cNvSpPr>
              <a:spLocks/>
            </p:cNvSpPr>
            <p:nvPr/>
          </p:nvSpPr>
          <p:spPr bwMode="auto">
            <a:xfrm flipV="1">
              <a:off x="2818" y="2895"/>
              <a:ext cx="167" cy="361"/>
            </a:xfrm>
            <a:custGeom>
              <a:avLst/>
              <a:gdLst>
                <a:gd name="T0" fmla="*/ 0 w 360"/>
                <a:gd name="T1" fmla="*/ 0 h 777"/>
                <a:gd name="T2" fmla="*/ 1 w 360"/>
                <a:gd name="T3" fmla="*/ 6 h 777"/>
                <a:gd name="T4" fmla="*/ 6 w 360"/>
                <a:gd name="T5" fmla="*/ 12 h 777"/>
                <a:gd name="T6" fmla="*/ 7 w 360"/>
                <a:gd name="T7" fmla="*/ 17 h 7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60"/>
                <a:gd name="T13" fmla="*/ 0 h 777"/>
                <a:gd name="T14" fmla="*/ 360 w 360"/>
                <a:gd name="T15" fmla="*/ 777 h 7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60" h="777">
                  <a:moveTo>
                    <a:pt x="0" y="0"/>
                  </a:moveTo>
                  <a:cubicBezTo>
                    <a:pt x="9" y="41"/>
                    <a:pt x="0" y="155"/>
                    <a:pt x="52" y="248"/>
                  </a:cubicBezTo>
                  <a:cubicBezTo>
                    <a:pt x="104" y="341"/>
                    <a:pt x="262" y="471"/>
                    <a:pt x="311" y="559"/>
                  </a:cubicBezTo>
                  <a:cubicBezTo>
                    <a:pt x="360" y="647"/>
                    <a:pt x="340" y="732"/>
                    <a:pt x="347" y="777"/>
                  </a:cubicBezTo>
                </a:path>
              </a:pathLst>
            </a:custGeom>
            <a:noFill/>
            <a:ln w="9525">
              <a:solidFill>
                <a:srgbClr val="A5002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grpSp>
        <p:nvGrpSpPr>
          <p:cNvPr id="6" name="Group 1063"/>
          <p:cNvGrpSpPr>
            <a:grpSpLocks/>
          </p:cNvGrpSpPr>
          <p:nvPr/>
        </p:nvGrpSpPr>
        <p:grpSpPr bwMode="auto">
          <a:xfrm>
            <a:off x="3971925" y="5081588"/>
            <a:ext cx="1627188" cy="650875"/>
            <a:chOff x="2822" y="3313"/>
            <a:chExt cx="665" cy="410"/>
          </a:xfrm>
        </p:grpSpPr>
        <p:sp>
          <p:nvSpPr>
            <p:cNvPr id="46102" name="Rectangle 1064"/>
            <p:cNvSpPr>
              <a:spLocks noChangeArrowheads="1"/>
            </p:cNvSpPr>
            <p:nvPr/>
          </p:nvSpPr>
          <p:spPr bwMode="auto">
            <a:xfrm>
              <a:off x="2822" y="3313"/>
              <a:ext cx="382" cy="410"/>
            </a:xfrm>
            <a:prstGeom prst="rect">
              <a:avLst/>
            </a:prstGeom>
            <a:gradFill rotWithShape="0">
              <a:gsLst>
                <a:gs pos="0">
                  <a:srgbClr val="0000FF"/>
                </a:gs>
                <a:gs pos="100000">
                  <a:srgbClr val="00FF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6103" name="Rectangle 1065"/>
            <p:cNvSpPr>
              <a:spLocks noChangeArrowheads="1"/>
            </p:cNvSpPr>
            <p:nvPr/>
          </p:nvSpPr>
          <p:spPr bwMode="auto">
            <a:xfrm>
              <a:off x="3118" y="3313"/>
              <a:ext cx="369" cy="410"/>
            </a:xfrm>
            <a:prstGeom prst="rect">
              <a:avLst/>
            </a:prstGeom>
            <a:gradFill rotWithShape="0">
              <a:gsLst>
                <a:gs pos="0">
                  <a:srgbClr val="00FF01"/>
                </a:gs>
                <a:gs pos="100000">
                  <a:srgbClr val="FF00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grpSp>
        <p:nvGrpSpPr>
          <p:cNvPr id="7" name="Group 1066"/>
          <p:cNvGrpSpPr>
            <a:grpSpLocks/>
          </p:cNvGrpSpPr>
          <p:nvPr/>
        </p:nvGrpSpPr>
        <p:grpSpPr bwMode="auto">
          <a:xfrm>
            <a:off x="3559175" y="5743575"/>
            <a:ext cx="2378075" cy="533400"/>
            <a:chOff x="2242" y="3618"/>
            <a:chExt cx="1498" cy="336"/>
          </a:xfrm>
        </p:grpSpPr>
        <p:sp>
          <p:nvSpPr>
            <p:cNvPr id="46099" name="Text Box 1067"/>
            <p:cNvSpPr txBox="1">
              <a:spLocks noChangeArrowheads="1"/>
            </p:cNvSpPr>
            <p:nvPr/>
          </p:nvSpPr>
          <p:spPr bwMode="auto">
            <a:xfrm>
              <a:off x="2242" y="3634"/>
              <a:ext cx="426" cy="192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med" len="lg"/>
            </a:ln>
          </p:spPr>
          <p:txBody>
            <a:bodyPr lIns="0" tIns="0" rIns="0" bIns="0"/>
            <a:lstStyle/>
            <a:p>
              <a:pPr marL="347663" indent="-347663" algn="ctr" defTabSz="341313" eaLnBrk="1" hangingPunct="1">
                <a:buClr>
                  <a:srgbClr val="0A0A78"/>
                </a:buClr>
                <a:buSzPct val="95000"/>
              </a:pPr>
              <a:r>
                <a:rPr lang="en-US" sz="1600" b="1" dirty="0">
                  <a:solidFill>
                    <a:srgbClr val="0A0A78"/>
                  </a:solidFill>
                  <a:latin typeface="Arial" charset="0"/>
                </a:rPr>
                <a:t>˜ 0.4</a:t>
              </a:r>
            </a:p>
          </p:txBody>
        </p:sp>
        <p:sp>
          <p:nvSpPr>
            <p:cNvPr id="46100" name="Text Box 1068"/>
            <p:cNvSpPr txBox="1">
              <a:spLocks noChangeArrowheads="1"/>
            </p:cNvSpPr>
            <p:nvPr/>
          </p:nvSpPr>
          <p:spPr bwMode="auto">
            <a:xfrm>
              <a:off x="2578" y="3786"/>
              <a:ext cx="898" cy="168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med" len="lg"/>
            </a:ln>
          </p:spPr>
          <p:txBody>
            <a:bodyPr lIns="0" tIns="0" rIns="0" bIns="0"/>
            <a:lstStyle/>
            <a:p>
              <a:pPr marL="347663" indent="-347663" algn="ctr" defTabSz="341313" eaLnBrk="1" hangingPunct="1">
                <a:buClr>
                  <a:srgbClr val="0A0A78"/>
                </a:buClr>
                <a:buSzPct val="95000"/>
              </a:pPr>
              <a:r>
                <a:rPr lang="en-US" sz="1600" b="1">
                  <a:solidFill>
                    <a:srgbClr val="0A0A78"/>
                  </a:solidFill>
                  <a:latin typeface="Arial" charset="0"/>
                </a:rPr>
                <a:t>micrometers</a:t>
              </a:r>
            </a:p>
          </p:txBody>
        </p:sp>
        <p:sp>
          <p:nvSpPr>
            <p:cNvPr id="46101" name="Text Box 1069"/>
            <p:cNvSpPr txBox="1">
              <a:spLocks noChangeArrowheads="1"/>
            </p:cNvSpPr>
            <p:nvPr/>
          </p:nvSpPr>
          <p:spPr bwMode="auto">
            <a:xfrm>
              <a:off x="3314" y="3618"/>
              <a:ext cx="426" cy="192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med" len="lg"/>
            </a:ln>
          </p:spPr>
          <p:txBody>
            <a:bodyPr lIns="0" tIns="0" rIns="0" bIns="0"/>
            <a:lstStyle/>
            <a:p>
              <a:pPr marL="347663" indent="-347663" algn="ctr" defTabSz="341313" eaLnBrk="1" hangingPunct="1">
                <a:buClr>
                  <a:srgbClr val="0A0A78"/>
                </a:buClr>
                <a:buSzPct val="95000"/>
              </a:pPr>
              <a:r>
                <a:rPr lang="en-US" sz="1600" b="1">
                  <a:solidFill>
                    <a:srgbClr val="0A0A78"/>
                  </a:solidFill>
                  <a:latin typeface="Arial" charset="0"/>
                </a:rPr>
                <a:t>˜ 0.7</a:t>
              </a:r>
            </a:p>
          </p:txBody>
        </p:sp>
      </p:grpSp>
      <p:grpSp>
        <p:nvGrpSpPr>
          <p:cNvPr id="46" name="Group 1052"/>
          <p:cNvGrpSpPr>
            <a:grpSpLocks/>
          </p:cNvGrpSpPr>
          <p:nvPr/>
        </p:nvGrpSpPr>
        <p:grpSpPr bwMode="auto">
          <a:xfrm>
            <a:off x="2057400" y="2324099"/>
            <a:ext cx="1120775" cy="387350"/>
            <a:chOff x="2602" y="1410"/>
            <a:chExt cx="706" cy="244"/>
          </a:xfrm>
        </p:grpSpPr>
        <p:grpSp>
          <p:nvGrpSpPr>
            <p:cNvPr id="47" name="Group 1053"/>
            <p:cNvGrpSpPr>
              <a:grpSpLocks/>
            </p:cNvGrpSpPr>
            <p:nvPr/>
          </p:nvGrpSpPr>
          <p:grpSpPr bwMode="auto">
            <a:xfrm>
              <a:off x="2802" y="1578"/>
              <a:ext cx="261" cy="76"/>
              <a:chOff x="2834" y="2563"/>
              <a:chExt cx="261" cy="76"/>
            </a:xfrm>
          </p:grpSpPr>
          <p:sp>
            <p:nvSpPr>
              <p:cNvPr id="49" name="Line 1054"/>
              <p:cNvSpPr>
                <a:spLocks noChangeShapeType="1"/>
              </p:cNvSpPr>
              <p:nvPr/>
            </p:nvSpPr>
            <p:spPr bwMode="auto">
              <a:xfrm>
                <a:off x="2834" y="2587"/>
                <a:ext cx="261" cy="0"/>
              </a:xfrm>
              <a:prstGeom prst="line">
                <a:avLst/>
              </a:prstGeom>
              <a:noFill/>
              <a:ln w="12700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" name="Line 1055"/>
              <p:cNvSpPr>
                <a:spLocks noChangeShapeType="1"/>
              </p:cNvSpPr>
              <p:nvPr/>
            </p:nvSpPr>
            <p:spPr bwMode="auto">
              <a:xfrm rot="16200000">
                <a:off x="2796" y="2601"/>
                <a:ext cx="76" cy="0"/>
              </a:xfrm>
              <a:prstGeom prst="line">
                <a:avLst/>
              </a:prstGeom>
              <a:noFill/>
              <a:ln w="12700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1" name="Line 1056"/>
              <p:cNvSpPr>
                <a:spLocks noChangeShapeType="1"/>
              </p:cNvSpPr>
              <p:nvPr/>
            </p:nvSpPr>
            <p:spPr bwMode="auto">
              <a:xfrm rot="16200000">
                <a:off x="3057" y="2601"/>
                <a:ext cx="76" cy="0"/>
              </a:xfrm>
              <a:prstGeom prst="line">
                <a:avLst/>
              </a:prstGeom>
              <a:noFill/>
              <a:ln w="12700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8" name="Text Box 1057"/>
            <p:cNvSpPr txBox="1">
              <a:spLocks noChangeArrowheads="1"/>
            </p:cNvSpPr>
            <p:nvPr/>
          </p:nvSpPr>
          <p:spPr bwMode="auto">
            <a:xfrm>
              <a:off x="2602" y="1410"/>
              <a:ext cx="706" cy="168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med" len="lg"/>
            </a:ln>
          </p:spPr>
          <p:txBody>
            <a:bodyPr lIns="0" tIns="0" rIns="0" bIns="0"/>
            <a:lstStyle/>
            <a:p>
              <a:pPr marL="347663" indent="-347663" defTabSz="341313" eaLnBrk="1" hangingPunct="1">
                <a:spcBef>
                  <a:spcPct val="20000"/>
                </a:spcBef>
                <a:buClr>
                  <a:srgbClr val="0A0A78"/>
                </a:buClr>
                <a:buSzPct val="95000"/>
              </a:pPr>
              <a:r>
                <a:rPr lang="en-US" sz="1600" b="1" dirty="0" smtClean="0">
                  <a:solidFill>
                    <a:srgbClr val="0A0A78"/>
                  </a:solidFill>
                  <a:latin typeface="Arial" charset="0"/>
                </a:rPr>
                <a:t>Frequency</a:t>
              </a:r>
            </a:p>
            <a:p>
              <a:pPr marL="347663" indent="-347663" defTabSz="341313" eaLnBrk="1" hangingPunct="1">
                <a:spcBef>
                  <a:spcPct val="20000"/>
                </a:spcBef>
                <a:buClr>
                  <a:srgbClr val="0A0A78"/>
                </a:buClr>
                <a:buSzPct val="95000"/>
              </a:pPr>
              <a:r>
                <a:rPr lang="en-US" sz="1600" b="1" dirty="0" smtClean="0">
                  <a:solidFill>
                    <a:srgbClr val="0A0A78"/>
                  </a:solidFill>
                  <a:latin typeface="Arial" charset="0"/>
                </a:rPr>
                <a:t>V  1  2  3</a:t>
              </a:r>
              <a:endParaRPr lang="en-US" sz="1600" b="1" dirty="0">
                <a:solidFill>
                  <a:srgbClr val="0A0A78"/>
                </a:solidFill>
                <a:latin typeface="Arial" charset="0"/>
              </a:endParaRPr>
            </a:p>
          </p:txBody>
        </p:sp>
      </p:grpSp>
      <p:grpSp>
        <p:nvGrpSpPr>
          <p:cNvPr id="52" name="Group 1052"/>
          <p:cNvGrpSpPr>
            <a:grpSpLocks/>
          </p:cNvGrpSpPr>
          <p:nvPr/>
        </p:nvGrpSpPr>
        <p:grpSpPr bwMode="auto">
          <a:xfrm>
            <a:off x="6781800" y="2133600"/>
            <a:ext cx="1120775" cy="685800"/>
            <a:chOff x="2602" y="1410"/>
            <a:chExt cx="706" cy="432"/>
          </a:xfrm>
        </p:grpSpPr>
        <p:grpSp>
          <p:nvGrpSpPr>
            <p:cNvPr id="53" name="Group 1053"/>
            <p:cNvGrpSpPr>
              <a:grpSpLocks/>
            </p:cNvGrpSpPr>
            <p:nvPr/>
          </p:nvGrpSpPr>
          <p:grpSpPr bwMode="auto">
            <a:xfrm>
              <a:off x="2602" y="1766"/>
              <a:ext cx="261" cy="76"/>
              <a:chOff x="2634" y="2751"/>
              <a:chExt cx="261" cy="76"/>
            </a:xfrm>
          </p:grpSpPr>
          <p:sp>
            <p:nvSpPr>
              <p:cNvPr id="55" name="Line 1054"/>
              <p:cNvSpPr>
                <a:spLocks noChangeShapeType="1"/>
              </p:cNvSpPr>
              <p:nvPr/>
            </p:nvSpPr>
            <p:spPr bwMode="auto">
              <a:xfrm>
                <a:off x="2634" y="2775"/>
                <a:ext cx="261" cy="0"/>
              </a:xfrm>
              <a:prstGeom prst="line">
                <a:avLst/>
              </a:prstGeom>
              <a:noFill/>
              <a:ln w="12700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Line 1055"/>
              <p:cNvSpPr>
                <a:spLocks noChangeShapeType="1"/>
              </p:cNvSpPr>
              <p:nvPr/>
            </p:nvSpPr>
            <p:spPr bwMode="auto">
              <a:xfrm rot="16200000">
                <a:off x="2596" y="2789"/>
                <a:ext cx="76" cy="0"/>
              </a:xfrm>
              <a:prstGeom prst="line">
                <a:avLst/>
              </a:prstGeom>
              <a:noFill/>
              <a:ln w="12700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7" name="Line 1056"/>
              <p:cNvSpPr>
                <a:spLocks noChangeShapeType="1"/>
              </p:cNvSpPr>
              <p:nvPr/>
            </p:nvSpPr>
            <p:spPr bwMode="auto">
              <a:xfrm rot="16200000">
                <a:off x="2857" y="2789"/>
                <a:ext cx="76" cy="0"/>
              </a:xfrm>
              <a:prstGeom prst="line">
                <a:avLst/>
              </a:prstGeom>
              <a:noFill/>
              <a:ln w="12700">
                <a:solidFill>
                  <a:srgbClr val="A50021"/>
                </a:solidFill>
                <a:round/>
                <a:headEnd type="none" w="sm" len="sm"/>
                <a:tailEnd type="none" w="med" len="lg"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4" name="Text Box 1057"/>
            <p:cNvSpPr txBox="1">
              <a:spLocks noChangeArrowheads="1"/>
            </p:cNvSpPr>
            <p:nvPr/>
          </p:nvSpPr>
          <p:spPr bwMode="auto">
            <a:xfrm>
              <a:off x="2602" y="1410"/>
              <a:ext cx="706" cy="168"/>
            </a:xfrm>
            <a:prstGeom prst="rect">
              <a:avLst/>
            </a:prstGeom>
            <a:noFill/>
            <a:ln w="9525">
              <a:noFill/>
              <a:miter lim="800000"/>
              <a:headEnd type="none" w="sm" len="sm"/>
              <a:tailEnd type="none" w="med" len="lg"/>
            </a:ln>
          </p:spPr>
          <p:txBody>
            <a:bodyPr lIns="0" tIns="0" rIns="0" bIns="0"/>
            <a:lstStyle/>
            <a:p>
              <a:pPr marL="347663" indent="-347663" defTabSz="341313" eaLnBrk="1" hangingPunct="1">
                <a:spcBef>
                  <a:spcPct val="20000"/>
                </a:spcBef>
                <a:buClr>
                  <a:srgbClr val="0A0A78"/>
                </a:buClr>
                <a:buSzPct val="95000"/>
              </a:pPr>
              <a:r>
                <a:rPr lang="en-US" sz="1600" b="1" dirty="0" smtClean="0">
                  <a:solidFill>
                    <a:srgbClr val="0A0A78"/>
                  </a:solidFill>
                  <a:latin typeface="Arial" charset="0"/>
                </a:rPr>
                <a:t>Velocity</a:t>
              </a:r>
            </a:p>
            <a:p>
              <a:pPr marL="347663" indent="-347663" defTabSz="341313" eaLnBrk="1" hangingPunct="1">
                <a:spcBef>
                  <a:spcPct val="20000"/>
                </a:spcBef>
                <a:buClr>
                  <a:srgbClr val="0A0A78"/>
                </a:buClr>
                <a:buSzPct val="95000"/>
              </a:pPr>
              <a:r>
                <a:rPr lang="en-US" sz="1600" b="1" dirty="0" smtClean="0">
                  <a:solidFill>
                    <a:srgbClr val="0A0A78"/>
                  </a:solidFill>
                  <a:latin typeface="Arial" charset="0"/>
                </a:rPr>
                <a:t>c</a:t>
              </a:r>
              <a:endParaRPr lang="en-US" sz="1600" b="1" dirty="0">
                <a:solidFill>
                  <a:srgbClr val="0A0A78"/>
                </a:solidFill>
                <a:latin typeface="Arial" charset="0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55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555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5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55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3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503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5027" grpId="0" animBg="1"/>
      <p:bldP spid="555028" grpId="0" build="p" autoUpdateAnimBg="0"/>
      <p:bldP spid="555029" grpId="0" build="p" autoUpdateAnimBg="0"/>
      <p:bldP spid="555030" grpId="0" build="p" autoUpdateAnimBg="0"/>
      <p:bldP spid="555031" grpId="0" build="p" autoUpdateAnimBg="0"/>
      <p:bldP spid="555032" grpId="0" build="p" autoUpdateAnimBg="0"/>
      <p:bldP spid="555033" grpId="0" build="p" autoUpdateAnimBg="0"/>
      <p:bldP spid="555034" grpId="0" animBg="1"/>
      <p:bldP spid="555035" grpId="0" animBg="1"/>
      <p:bldP spid="555042" grpId="0" build="p" autoUpdateAnimBg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6464300" y="4775200"/>
            <a:ext cx="2581275" cy="1476375"/>
            <a:chOff x="4072" y="3008"/>
            <a:chExt cx="1626" cy="930"/>
          </a:xfrm>
        </p:grpSpPr>
        <p:sp>
          <p:nvSpPr>
            <p:cNvPr id="47191" name="Rectangle 3"/>
            <p:cNvSpPr>
              <a:spLocks noChangeArrowheads="1"/>
            </p:cNvSpPr>
            <p:nvPr/>
          </p:nvSpPr>
          <p:spPr bwMode="auto">
            <a:xfrm>
              <a:off x="4072" y="3008"/>
              <a:ext cx="1624" cy="928"/>
            </a:xfrm>
            <a:prstGeom prst="rect">
              <a:avLst/>
            </a:prstGeom>
            <a:solidFill>
              <a:srgbClr val="000000"/>
            </a:solidFill>
            <a:ln w="22225">
              <a:noFill/>
              <a:miter lim="800000"/>
              <a:headEnd type="none" w="sm" len="sm"/>
              <a:tailEnd type="none" w="med" len="lg"/>
            </a:ln>
          </p:spPr>
          <p:txBody>
            <a:bodyPr wrap="none" anchor="ctr"/>
            <a:lstStyle/>
            <a:p>
              <a:endParaRPr lang="en-US"/>
            </a:p>
          </p:txBody>
        </p:sp>
        <p:pic>
          <p:nvPicPr>
            <p:cNvPr id="47192" name="Picture 4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r="23900" b="18227"/>
            <a:stretch>
              <a:fillRect/>
            </a:stretch>
          </p:blipFill>
          <p:spPr bwMode="auto">
            <a:xfrm>
              <a:off x="5037" y="3214"/>
              <a:ext cx="661" cy="72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</p:pic>
        <p:pic>
          <p:nvPicPr>
            <p:cNvPr id="47193" name="Picture 5" descr="SATELLITE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4108" y="3196"/>
              <a:ext cx="446" cy="4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57062" name="Picture 6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125538" y="5191125"/>
            <a:ext cx="2878137" cy="102711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1298575" y="3630613"/>
            <a:ext cx="6026150" cy="995362"/>
            <a:chOff x="1122" y="2103"/>
            <a:chExt cx="3796" cy="627"/>
          </a:xfrm>
        </p:grpSpPr>
        <p:sp>
          <p:nvSpPr>
            <p:cNvPr id="47177" name="Rectangle 8"/>
            <p:cNvSpPr>
              <a:spLocks noChangeArrowheads="1"/>
            </p:cNvSpPr>
            <p:nvPr/>
          </p:nvSpPr>
          <p:spPr bwMode="auto">
            <a:xfrm>
              <a:off x="2996" y="2145"/>
              <a:ext cx="30" cy="570"/>
            </a:xfrm>
            <a:prstGeom prst="rect">
              <a:avLst/>
            </a:prstGeom>
            <a:gradFill rotWithShape="0">
              <a:gsLst>
                <a:gs pos="0">
                  <a:srgbClr val="0000FF"/>
                </a:gs>
                <a:gs pos="100000">
                  <a:srgbClr val="00FF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78" name="Rectangle 9"/>
            <p:cNvSpPr>
              <a:spLocks noChangeArrowheads="1"/>
            </p:cNvSpPr>
            <p:nvPr/>
          </p:nvSpPr>
          <p:spPr bwMode="auto">
            <a:xfrm>
              <a:off x="3064" y="2145"/>
              <a:ext cx="591" cy="570"/>
            </a:xfrm>
            <a:prstGeom prst="rect">
              <a:avLst/>
            </a:prstGeom>
            <a:gradFill rotWithShape="0">
              <a:gsLst>
                <a:gs pos="0">
                  <a:schemeClr val="hlink"/>
                </a:gs>
                <a:gs pos="100000">
                  <a:schemeClr val="bg1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79" name="Rectangle 10"/>
            <p:cNvSpPr>
              <a:spLocks noChangeArrowheads="1"/>
            </p:cNvSpPr>
            <p:nvPr/>
          </p:nvSpPr>
          <p:spPr bwMode="auto">
            <a:xfrm>
              <a:off x="3020" y="2145"/>
              <a:ext cx="35" cy="570"/>
            </a:xfrm>
            <a:prstGeom prst="rect">
              <a:avLst/>
            </a:prstGeom>
            <a:gradFill rotWithShape="0">
              <a:gsLst>
                <a:gs pos="0">
                  <a:srgbClr val="00FF01"/>
                </a:gs>
                <a:gs pos="100000">
                  <a:srgbClr val="FF00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80" name="Rectangle 11"/>
            <p:cNvSpPr>
              <a:spLocks noChangeArrowheads="1"/>
            </p:cNvSpPr>
            <p:nvPr/>
          </p:nvSpPr>
          <p:spPr bwMode="auto">
            <a:xfrm>
              <a:off x="3049" y="2145"/>
              <a:ext cx="591" cy="570"/>
            </a:xfrm>
            <a:prstGeom prst="rect">
              <a:avLst/>
            </a:prstGeom>
            <a:gradFill rotWithShape="0">
              <a:gsLst>
                <a:gs pos="0">
                  <a:srgbClr val="FF000A"/>
                </a:gs>
                <a:gs pos="100000">
                  <a:srgbClr val="E5E5E5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81" name="Rectangle 12"/>
            <p:cNvSpPr>
              <a:spLocks noChangeArrowheads="1"/>
            </p:cNvSpPr>
            <p:nvPr/>
          </p:nvSpPr>
          <p:spPr bwMode="auto">
            <a:xfrm>
              <a:off x="2391" y="2145"/>
              <a:ext cx="591" cy="570"/>
            </a:xfrm>
            <a:prstGeom prst="rect">
              <a:avLst/>
            </a:prstGeom>
            <a:gradFill rotWithShape="0">
              <a:gsLst>
                <a:gs pos="0">
                  <a:srgbClr val="E5E5E5"/>
                </a:gs>
                <a:gs pos="100000">
                  <a:srgbClr val="D60093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82" name="Rectangle 13"/>
            <p:cNvSpPr>
              <a:spLocks noChangeArrowheads="1"/>
            </p:cNvSpPr>
            <p:nvPr/>
          </p:nvSpPr>
          <p:spPr bwMode="auto">
            <a:xfrm>
              <a:off x="2982" y="2145"/>
              <a:ext cx="26" cy="570"/>
            </a:xfrm>
            <a:prstGeom prst="rect">
              <a:avLst/>
            </a:prstGeom>
            <a:gradFill rotWithShape="0">
              <a:gsLst>
                <a:gs pos="0">
                  <a:srgbClr val="D60093"/>
                </a:gs>
                <a:gs pos="100000">
                  <a:srgbClr val="7104F4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83" name="Rectangle 14"/>
            <p:cNvSpPr>
              <a:spLocks noChangeArrowheads="1"/>
            </p:cNvSpPr>
            <p:nvPr/>
          </p:nvSpPr>
          <p:spPr bwMode="auto">
            <a:xfrm>
              <a:off x="1184" y="2145"/>
              <a:ext cx="1207" cy="570"/>
            </a:xfrm>
            <a:prstGeom prst="rect">
              <a:avLst/>
            </a:prstGeom>
            <a:solidFill>
              <a:srgbClr val="E5E5E5"/>
            </a:soli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84" name="Rectangle 15"/>
            <p:cNvSpPr>
              <a:spLocks noChangeArrowheads="1"/>
            </p:cNvSpPr>
            <p:nvPr/>
          </p:nvSpPr>
          <p:spPr bwMode="auto">
            <a:xfrm>
              <a:off x="3636" y="2145"/>
              <a:ext cx="1239" cy="570"/>
            </a:xfrm>
            <a:prstGeom prst="rect">
              <a:avLst/>
            </a:prstGeom>
            <a:solidFill>
              <a:srgbClr val="E5E5E5"/>
            </a:soli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85" name="Line 16"/>
            <p:cNvSpPr>
              <a:spLocks noChangeShapeType="1"/>
            </p:cNvSpPr>
            <p:nvPr/>
          </p:nvSpPr>
          <p:spPr bwMode="auto">
            <a:xfrm>
              <a:off x="2034" y="2103"/>
              <a:ext cx="0" cy="61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86" name="Line 17"/>
            <p:cNvSpPr>
              <a:spLocks noChangeShapeType="1"/>
            </p:cNvSpPr>
            <p:nvPr/>
          </p:nvSpPr>
          <p:spPr bwMode="auto">
            <a:xfrm>
              <a:off x="3963" y="2103"/>
              <a:ext cx="0" cy="61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87" name="Line 18"/>
            <p:cNvSpPr>
              <a:spLocks noChangeShapeType="1"/>
            </p:cNvSpPr>
            <p:nvPr/>
          </p:nvSpPr>
          <p:spPr bwMode="auto">
            <a:xfrm>
              <a:off x="1594" y="2114"/>
              <a:ext cx="0" cy="61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88" name="Line 19"/>
            <p:cNvSpPr>
              <a:spLocks noChangeShapeType="1"/>
            </p:cNvSpPr>
            <p:nvPr/>
          </p:nvSpPr>
          <p:spPr bwMode="auto">
            <a:xfrm>
              <a:off x="4594" y="2103"/>
              <a:ext cx="0" cy="616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89" name="Freeform 20"/>
            <p:cNvSpPr>
              <a:spLocks/>
            </p:cNvSpPr>
            <p:nvPr/>
          </p:nvSpPr>
          <p:spPr bwMode="auto">
            <a:xfrm>
              <a:off x="1122" y="2139"/>
              <a:ext cx="110" cy="564"/>
            </a:xfrm>
            <a:custGeom>
              <a:avLst/>
              <a:gdLst>
                <a:gd name="T0" fmla="*/ 0 w 128"/>
                <a:gd name="T1" fmla="*/ 310 h 655"/>
                <a:gd name="T2" fmla="*/ 39 w 128"/>
                <a:gd name="T3" fmla="*/ 310 h 655"/>
                <a:gd name="T4" fmla="*/ 55 w 128"/>
                <a:gd name="T5" fmla="*/ 288 h 655"/>
                <a:gd name="T6" fmla="*/ 18 w 128"/>
                <a:gd name="T7" fmla="*/ 259 h 655"/>
                <a:gd name="T8" fmla="*/ 55 w 128"/>
                <a:gd name="T9" fmla="*/ 227 h 655"/>
                <a:gd name="T10" fmla="*/ 18 w 128"/>
                <a:gd name="T11" fmla="*/ 194 h 655"/>
                <a:gd name="T12" fmla="*/ 55 w 128"/>
                <a:gd name="T13" fmla="*/ 164 h 655"/>
                <a:gd name="T14" fmla="*/ 13 w 128"/>
                <a:gd name="T15" fmla="*/ 133 h 655"/>
                <a:gd name="T16" fmla="*/ 60 w 128"/>
                <a:gd name="T17" fmla="*/ 99 h 655"/>
                <a:gd name="T18" fmla="*/ 18 w 128"/>
                <a:gd name="T19" fmla="*/ 61 h 655"/>
                <a:gd name="T20" fmla="*/ 55 w 128"/>
                <a:gd name="T21" fmla="*/ 40 h 655"/>
                <a:gd name="T22" fmla="*/ 18 w 128"/>
                <a:gd name="T23" fmla="*/ 0 h 655"/>
                <a:gd name="T24" fmla="*/ 0 w 128"/>
                <a:gd name="T25" fmla="*/ 310 h 6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8"/>
                <a:gd name="T40" fmla="*/ 0 h 655"/>
                <a:gd name="T41" fmla="*/ 128 w 128"/>
                <a:gd name="T42" fmla="*/ 655 h 6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8" h="655">
                  <a:moveTo>
                    <a:pt x="0" y="655"/>
                  </a:moveTo>
                  <a:lnTo>
                    <a:pt x="82" y="655"/>
                  </a:lnTo>
                  <a:lnTo>
                    <a:pt x="118" y="609"/>
                  </a:lnTo>
                  <a:lnTo>
                    <a:pt x="37" y="546"/>
                  </a:lnTo>
                  <a:lnTo>
                    <a:pt x="118" y="482"/>
                  </a:lnTo>
                  <a:lnTo>
                    <a:pt x="37" y="409"/>
                  </a:lnTo>
                  <a:lnTo>
                    <a:pt x="118" y="346"/>
                  </a:lnTo>
                  <a:lnTo>
                    <a:pt x="28" y="282"/>
                  </a:lnTo>
                  <a:lnTo>
                    <a:pt x="128" y="209"/>
                  </a:lnTo>
                  <a:lnTo>
                    <a:pt x="37" y="128"/>
                  </a:lnTo>
                  <a:lnTo>
                    <a:pt x="118" y="82"/>
                  </a:lnTo>
                  <a:lnTo>
                    <a:pt x="37" y="0"/>
                  </a:lnTo>
                  <a:lnTo>
                    <a:pt x="0" y="65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90" name="Freeform 21"/>
            <p:cNvSpPr>
              <a:spLocks/>
            </p:cNvSpPr>
            <p:nvPr/>
          </p:nvSpPr>
          <p:spPr bwMode="auto">
            <a:xfrm flipH="1">
              <a:off x="4808" y="2155"/>
              <a:ext cx="110" cy="564"/>
            </a:xfrm>
            <a:custGeom>
              <a:avLst/>
              <a:gdLst>
                <a:gd name="T0" fmla="*/ 0 w 128"/>
                <a:gd name="T1" fmla="*/ 310 h 655"/>
                <a:gd name="T2" fmla="*/ 39 w 128"/>
                <a:gd name="T3" fmla="*/ 310 h 655"/>
                <a:gd name="T4" fmla="*/ 55 w 128"/>
                <a:gd name="T5" fmla="*/ 288 h 655"/>
                <a:gd name="T6" fmla="*/ 18 w 128"/>
                <a:gd name="T7" fmla="*/ 259 h 655"/>
                <a:gd name="T8" fmla="*/ 55 w 128"/>
                <a:gd name="T9" fmla="*/ 227 h 655"/>
                <a:gd name="T10" fmla="*/ 18 w 128"/>
                <a:gd name="T11" fmla="*/ 194 h 655"/>
                <a:gd name="T12" fmla="*/ 55 w 128"/>
                <a:gd name="T13" fmla="*/ 164 h 655"/>
                <a:gd name="T14" fmla="*/ 13 w 128"/>
                <a:gd name="T15" fmla="*/ 133 h 655"/>
                <a:gd name="T16" fmla="*/ 60 w 128"/>
                <a:gd name="T17" fmla="*/ 99 h 655"/>
                <a:gd name="T18" fmla="*/ 18 w 128"/>
                <a:gd name="T19" fmla="*/ 61 h 655"/>
                <a:gd name="T20" fmla="*/ 55 w 128"/>
                <a:gd name="T21" fmla="*/ 40 h 655"/>
                <a:gd name="T22" fmla="*/ 18 w 128"/>
                <a:gd name="T23" fmla="*/ 0 h 655"/>
                <a:gd name="T24" fmla="*/ 0 w 128"/>
                <a:gd name="T25" fmla="*/ 310 h 65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28"/>
                <a:gd name="T40" fmla="*/ 0 h 655"/>
                <a:gd name="T41" fmla="*/ 128 w 128"/>
                <a:gd name="T42" fmla="*/ 655 h 655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28" h="655">
                  <a:moveTo>
                    <a:pt x="0" y="655"/>
                  </a:moveTo>
                  <a:lnTo>
                    <a:pt x="82" y="655"/>
                  </a:lnTo>
                  <a:lnTo>
                    <a:pt x="118" y="609"/>
                  </a:lnTo>
                  <a:lnTo>
                    <a:pt x="37" y="546"/>
                  </a:lnTo>
                  <a:lnTo>
                    <a:pt x="118" y="482"/>
                  </a:lnTo>
                  <a:lnTo>
                    <a:pt x="37" y="409"/>
                  </a:lnTo>
                  <a:lnTo>
                    <a:pt x="118" y="346"/>
                  </a:lnTo>
                  <a:lnTo>
                    <a:pt x="28" y="282"/>
                  </a:lnTo>
                  <a:lnTo>
                    <a:pt x="128" y="209"/>
                  </a:lnTo>
                  <a:lnTo>
                    <a:pt x="37" y="128"/>
                  </a:lnTo>
                  <a:lnTo>
                    <a:pt x="118" y="82"/>
                  </a:lnTo>
                  <a:lnTo>
                    <a:pt x="37" y="0"/>
                  </a:lnTo>
                  <a:lnTo>
                    <a:pt x="0" y="655"/>
                  </a:lnTo>
                  <a:close/>
                </a:path>
              </a:pathLst>
            </a:custGeom>
            <a:solidFill>
              <a:schemeClr val="bg1"/>
            </a:solidFill>
            <a:ln w="9525">
              <a:solidFill>
                <a:schemeClr val="bg1"/>
              </a:solidFill>
              <a:round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sp>
        <p:nvSpPr>
          <p:cNvPr id="47109" name="Rectangle 22"/>
          <p:cNvSpPr>
            <a:spLocks noGrp="1" noChangeArrowheads="1"/>
          </p:cNvSpPr>
          <p:nvPr>
            <p:ph type="title"/>
          </p:nvPr>
        </p:nvSpPr>
        <p:spPr>
          <a:xfrm>
            <a:off x="762000" y="0"/>
            <a:ext cx="7772400" cy="1143000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  <a:latin typeface="Verdana" pitchFamily="34" charset="0"/>
              </a:rPr>
              <a:t>Measuring Light: Bands</a:t>
            </a:r>
          </a:p>
        </p:txBody>
      </p:sp>
      <p:sp>
        <p:nvSpPr>
          <p:cNvPr id="557079" name="Rectangle 23"/>
          <p:cNvSpPr>
            <a:spLocks noGrp="1" noChangeArrowheads="1"/>
          </p:cNvSpPr>
          <p:nvPr>
            <p:ph type="body" idx="1"/>
          </p:nvPr>
        </p:nvSpPr>
        <p:spPr>
          <a:xfrm>
            <a:off x="852488" y="1195388"/>
            <a:ext cx="8128000" cy="1016000"/>
          </a:xfrm>
          <a:noFill/>
        </p:spPr>
        <p:txBody>
          <a:bodyPr lIns="0" tIns="0" rIns="0" bIns="0"/>
          <a:lstStyle/>
          <a:p>
            <a:pPr marL="347663" indent="-347663" defTabSz="341313">
              <a:lnSpc>
                <a:spcPct val="80000"/>
              </a:lnSpc>
            </a:pPr>
            <a:r>
              <a:rPr lang="en-US" sz="2000" smtClean="0">
                <a:latin typeface="Verdana" pitchFamily="34" charset="0"/>
              </a:rPr>
              <a:t>Human eyes only ‘measure’ visible light</a:t>
            </a:r>
          </a:p>
          <a:p>
            <a:pPr marL="347663" indent="-347663" defTabSz="341313">
              <a:lnSpc>
                <a:spcPct val="80000"/>
              </a:lnSpc>
            </a:pPr>
            <a:endParaRPr lang="en-US" sz="2000" smtClean="0">
              <a:latin typeface="Verdana" pitchFamily="34" charset="0"/>
            </a:endParaRPr>
          </a:p>
          <a:p>
            <a:pPr marL="347663" indent="-347663" defTabSz="341313">
              <a:lnSpc>
                <a:spcPct val="80000"/>
              </a:lnSpc>
            </a:pPr>
            <a:r>
              <a:rPr lang="en-US" sz="2000" smtClean="0">
                <a:latin typeface="Verdana" pitchFamily="34" charset="0"/>
              </a:rPr>
              <a:t>Sensors can measure other portions of EMS</a:t>
            </a:r>
          </a:p>
        </p:txBody>
      </p:sp>
      <p:grpSp>
        <p:nvGrpSpPr>
          <p:cNvPr id="4" name="Group 24"/>
          <p:cNvGrpSpPr>
            <a:grpSpLocks/>
          </p:cNvGrpSpPr>
          <p:nvPr/>
        </p:nvGrpSpPr>
        <p:grpSpPr bwMode="auto">
          <a:xfrm>
            <a:off x="4281488" y="2538413"/>
            <a:ext cx="3365500" cy="1112837"/>
            <a:chOff x="2697" y="1599"/>
            <a:chExt cx="2120" cy="701"/>
          </a:xfrm>
        </p:grpSpPr>
        <p:grpSp>
          <p:nvGrpSpPr>
            <p:cNvPr id="5" name="Group 25"/>
            <p:cNvGrpSpPr>
              <a:grpSpLocks/>
            </p:cNvGrpSpPr>
            <p:nvPr/>
          </p:nvGrpSpPr>
          <p:grpSpPr bwMode="auto">
            <a:xfrm>
              <a:off x="2697" y="1599"/>
              <a:ext cx="2037" cy="681"/>
              <a:chOff x="2697" y="1599"/>
              <a:chExt cx="2037" cy="681"/>
            </a:xfrm>
          </p:grpSpPr>
          <p:sp>
            <p:nvSpPr>
              <p:cNvPr id="47175" name="Line 26"/>
              <p:cNvSpPr>
                <a:spLocks noChangeShapeType="1"/>
              </p:cNvSpPr>
              <p:nvPr/>
            </p:nvSpPr>
            <p:spPr bwMode="auto">
              <a:xfrm flipV="1">
                <a:off x="2698" y="2199"/>
                <a:ext cx="0" cy="81"/>
              </a:xfrm>
              <a:prstGeom prst="line">
                <a:avLst/>
              </a:prstGeom>
              <a:noFill/>
              <a:ln w="9525">
                <a:solidFill>
                  <a:srgbClr val="0000FF"/>
                </a:solidFill>
                <a:round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endParaRPr lang="en-US"/>
              </a:p>
            </p:txBody>
          </p:sp>
          <p:sp>
            <p:nvSpPr>
              <p:cNvPr id="47176" name="Freeform 27"/>
              <p:cNvSpPr>
                <a:spLocks/>
              </p:cNvSpPr>
              <p:nvPr/>
            </p:nvSpPr>
            <p:spPr bwMode="auto">
              <a:xfrm>
                <a:off x="2697" y="1599"/>
                <a:ext cx="2037" cy="598"/>
              </a:xfrm>
              <a:custGeom>
                <a:avLst/>
                <a:gdLst>
                  <a:gd name="T0" fmla="*/ 0 w 2133"/>
                  <a:gd name="T1" fmla="*/ 356 h 681"/>
                  <a:gd name="T2" fmla="*/ 465 w 2133"/>
                  <a:gd name="T3" fmla="*/ 47 h 681"/>
                  <a:gd name="T4" fmla="*/ 1693 w 2133"/>
                  <a:gd name="T5" fmla="*/ 79 h 681"/>
                  <a:gd name="T6" fmla="*/ 0 60000 65536"/>
                  <a:gd name="T7" fmla="*/ 0 60000 65536"/>
                  <a:gd name="T8" fmla="*/ 0 60000 65536"/>
                  <a:gd name="T9" fmla="*/ 0 w 2133"/>
                  <a:gd name="T10" fmla="*/ 0 h 681"/>
                  <a:gd name="T11" fmla="*/ 2133 w 2133"/>
                  <a:gd name="T12" fmla="*/ 681 h 68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33" h="681">
                    <a:moveTo>
                      <a:pt x="0" y="681"/>
                    </a:moveTo>
                    <a:cubicBezTo>
                      <a:pt x="98" y="582"/>
                      <a:pt x="229" y="176"/>
                      <a:pt x="585" y="88"/>
                    </a:cubicBezTo>
                    <a:cubicBezTo>
                      <a:pt x="941" y="0"/>
                      <a:pt x="1811" y="138"/>
                      <a:pt x="2133" y="151"/>
                    </a:cubicBezTo>
                  </a:path>
                </a:pathLst>
              </a:custGeom>
              <a:noFill/>
              <a:ln w="9525">
                <a:solidFill>
                  <a:srgbClr val="0000FF"/>
                </a:solidFill>
                <a:round/>
                <a:headEnd/>
                <a:tailEnd type="stealth" w="med" len="lg"/>
              </a:ln>
            </p:spPr>
            <p:txBody>
              <a:bodyPr wrap="none" lIns="92075" tIns="46038" rIns="92075" bIns="46038" anchor="ctr"/>
              <a:lstStyle/>
              <a:p>
                <a:endParaRPr lang="en-US"/>
              </a:p>
            </p:txBody>
          </p:sp>
        </p:grpSp>
        <p:grpSp>
          <p:nvGrpSpPr>
            <p:cNvPr id="6" name="Group 28"/>
            <p:cNvGrpSpPr>
              <a:grpSpLocks/>
            </p:cNvGrpSpPr>
            <p:nvPr/>
          </p:nvGrpSpPr>
          <p:grpSpPr bwMode="auto">
            <a:xfrm>
              <a:off x="2747" y="1853"/>
              <a:ext cx="1987" cy="447"/>
              <a:chOff x="2747" y="1853"/>
              <a:chExt cx="1987" cy="447"/>
            </a:xfrm>
          </p:grpSpPr>
          <p:sp>
            <p:nvSpPr>
              <p:cNvPr id="47171" name="Freeform 29"/>
              <p:cNvSpPr>
                <a:spLocks/>
              </p:cNvSpPr>
              <p:nvPr/>
            </p:nvSpPr>
            <p:spPr bwMode="auto">
              <a:xfrm>
                <a:off x="2766" y="1853"/>
                <a:ext cx="1968" cy="362"/>
              </a:xfrm>
              <a:custGeom>
                <a:avLst/>
                <a:gdLst>
                  <a:gd name="T0" fmla="*/ 0 w 2061"/>
                  <a:gd name="T1" fmla="*/ 214 h 413"/>
                  <a:gd name="T2" fmla="*/ 547 w 2061"/>
                  <a:gd name="T3" fmla="*/ 22 h 413"/>
                  <a:gd name="T4" fmla="*/ 1636 w 2061"/>
                  <a:gd name="T5" fmla="*/ 82 h 413"/>
                  <a:gd name="T6" fmla="*/ 0 60000 65536"/>
                  <a:gd name="T7" fmla="*/ 0 60000 65536"/>
                  <a:gd name="T8" fmla="*/ 0 60000 65536"/>
                  <a:gd name="T9" fmla="*/ 0 w 2061"/>
                  <a:gd name="T10" fmla="*/ 0 h 413"/>
                  <a:gd name="T11" fmla="*/ 2061 w 2061"/>
                  <a:gd name="T12" fmla="*/ 413 h 413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061" h="413">
                    <a:moveTo>
                      <a:pt x="0" y="413"/>
                    </a:moveTo>
                    <a:cubicBezTo>
                      <a:pt x="115" y="351"/>
                      <a:pt x="346" y="84"/>
                      <a:pt x="689" y="42"/>
                    </a:cubicBezTo>
                    <a:cubicBezTo>
                      <a:pt x="1032" y="0"/>
                      <a:pt x="1775" y="135"/>
                      <a:pt x="2061" y="159"/>
                    </a:cubicBezTo>
                  </a:path>
                </a:pathLst>
              </a:custGeom>
              <a:noFill/>
              <a:ln w="9525">
                <a:solidFill>
                  <a:srgbClr val="FF3300"/>
                </a:solidFill>
                <a:round/>
                <a:headEnd/>
                <a:tailEnd type="stealth" w="med" len="lg"/>
              </a:ln>
            </p:spPr>
            <p:txBody>
              <a:bodyPr wrap="none" lIns="92075" tIns="46038" rIns="92075" bIns="46038" anchor="ctr"/>
              <a:lstStyle/>
              <a:p>
                <a:endParaRPr lang="en-US"/>
              </a:p>
            </p:txBody>
          </p:sp>
          <p:grpSp>
            <p:nvGrpSpPr>
              <p:cNvPr id="7" name="Group 30"/>
              <p:cNvGrpSpPr>
                <a:grpSpLocks/>
              </p:cNvGrpSpPr>
              <p:nvPr/>
            </p:nvGrpSpPr>
            <p:grpSpPr bwMode="auto">
              <a:xfrm>
                <a:off x="2747" y="2217"/>
                <a:ext cx="39" cy="83"/>
                <a:chOff x="2819" y="2992"/>
                <a:chExt cx="41" cy="94"/>
              </a:xfrm>
            </p:grpSpPr>
            <p:sp>
              <p:nvSpPr>
                <p:cNvPr id="47173" name="Freeform 31"/>
                <p:cNvSpPr>
                  <a:spLocks/>
                </p:cNvSpPr>
                <p:nvPr/>
              </p:nvSpPr>
              <p:spPr bwMode="auto">
                <a:xfrm>
                  <a:off x="2819" y="2994"/>
                  <a:ext cx="19" cy="92"/>
                </a:xfrm>
                <a:custGeom>
                  <a:avLst/>
                  <a:gdLst>
                    <a:gd name="T0" fmla="*/ 1 w 19"/>
                    <a:gd name="T1" fmla="*/ 92 h 92"/>
                    <a:gd name="T2" fmla="*/ 3 w 19"/>
                    <a:gd name="T3" fmla="*/ 42 h 92"/>
                    <a:gd name="T4" fmla="*/ 19 w 19"/>
                    <a:gd name="T5" fmla="*/ 0 h 92"/>
                    <a:gd name="T6" fmla="*/ 0 60000 65536"/>
                    <a:gd name="T7" fmla="*/ 0 60000 65536"/>
                    <a:gd name="T8" fmla="*/ 0 60000 65536"/>
                    <a:gd name="T9" fmla="*/ 0 w 19"/>
                    <a:gd name="T10" fmla="*/ 0 h 92"/>
                    <a:gd name="T11" fmla="*/ 19 w 19"/>
                    <a:gd name="T12" fmla="*/ 92 h 9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9" h="92">
                      <a:moveTo>
                        <a:pt x="1" y="92"/>
                      </a:moveTo>
                      <a:cubicBezTo>
                        <a:pt x="1" y="84"/>
                        <a:pt x="0" y="57"/>
                        <a:pt x="3" y="42"/>
                      </a:cubicBezTo>
                      <a:cubicBezTo>
                        <a:pt x="6" y="27"/>
                        <a:pt x="16" y="9"/>
                        <a:pt x="19" y="0"/>
                      </a:cubicBezTo>
                    </a:path>
                  </a:pathLst>
                </a:custGeom>
                <a:noFill/>
                <a:ln w="952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en-US"/>
                </a:p>
              </p:txBody>
            </p:sp>
            <p:sp>
              <p:nvSpPr>
                <p:cNvPr id="47174" name="Freeform 32"/>
                <p:cNvSpPr>
                  <a:spLocks/>
                </p:cNvSpPr>
                <p:nvPr/>
              </p:nvSpPr>
              <p:spPr bwMode="auto">
                <a:xfrm flipH="1">
                  <a:off x="2841" y="2992"/>
                  <a:ext cx="19" cy="92"/>
                </a:xfrm>
                <a:custGeom>
                  <a:avLst/>
                  <a:gdLst>
                    <a:gd name="T0" fmla="*/ 1 w 19"/>
                    <a:gd name="T1" fmla="*/ 92 h 92"/>
                    <a:gd name="T2" fmla="*/ 3 w 19"/>
                    <a:gd name="T3" fmla="*/ 42 h 92"/>
                    <a:gd name="T4" fmla="*/ 19 w 19"/>
                    <a:gd name="T5" fmla="*/ 0 h 92"/>
                    <a:gd name="T6" fmla="*/ 0 60000 65536"/>
                    <a:gd name="T7" fmla="*/ 0 60000 65536"/>
                    <a:gd name="T8" fmla="*/ 0 60000 65536"/>
                    <a:gd name="T9" fmla="*/ 0 w 19"/>
                    <a:gd name="T10" fmla="*/ 0 h 92"/>
                    <a:gd name="T11" fmla="*/ 19 w 19"/>
                    <a:gd name="T12" fmla="*/ 92 h 9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9" h="92">
                      <a:moveTo>
                        <a:pt x="1" y="92"/>
                      </a:moveTo>
                      <a:cubicBezTo>
                        <a:pt x="1" y="84"/>
                        <a:pt x="0" y="57"/>
                        <a:pt x="3" y="42"/>
                      </a:cubicBezTo>
                      <a:cubicBezTo>
                        <a:pt x="6" y="27"/>
                        <a:pt x="16" y="9"/>
                        <a:pt x="19" y="0"/>
                      </a:cubicBezTo>
                    </a:path>
                  </a:pathLst>
                </a:custGeom>
                <a:noFill/>
                <a:ln w="9525">
                  <a:solidFill>
                    <a:srgbClr val="FF3300"/>
                  </a:solidFill>
                  <a:round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8" name="Group 33"/>
            <p:cNvGrpSpPr>
              <a:grpSpLocks/>
            </p:cNvGrpSpPr>
            <p:nvPr/>
          </p:nvGrpSpPr>
          <p:grpSpPr bwMode="auto">
            <a:xfrm>
              <a:off x="2878" y="1978"/>
              <a:ext cx="1856" cy="304"/>
              <a:chOff x="2878" y="1978"/>
              <a:chExt cx="1856" cy="304"/>
            </a:xfrm>
          </p:grpSpPr>
          <p:sp>
            <p:nvSpPr>
              <p:cNvPr id="47167" name="Freeform 34"/>
              <p:cNvSpPr>
                <a:spLocks/>
              </p:cNvSpPr>
              <p:nvPr/>
            </p:nvSpPr>
            <p:spPr bwMode="auto">
              <a:xfrm>
                <a:off x="2913" y="1978"/>
                <a:ext cx="1821" cy="221"/>
              </a:xfrm>
              <a:custGeom>
                <a:avLst/>
                <a:gdLst>
                  <a:gd name="T0" fmla="*/ 0 w 1907"/>
                  <a:gd name="T1" fmla="*/ 133 h 251"/>
                  <a:gd name="T2" fmla="*/ 419 w 1907"/>
                  <a:gd name="T3" fmla="*/ 12 h 251"/>
                  <a:gd name="T4" fmla="*/ 1514 w 1907"/>
                  <a:gd name="T5" fmla="*/ 55 h 251"/>
                  <a:gd name="T6" fmla="*/ 0 60000 65536"/>
                  <a:gd name="T7" fmla="*/ 0 60000 65536"/>
                  <a:gd name="T8" fmla="*/ 0 60000 65536"/>
                  <a:gd name="T9" fmla="*/ 0 w 1907"/>
                  <a:gd name="T10" fmla="*/ 0 h 251"/>
                  <a:gd name="T11" fmla="*/ 1907 w 1907"/>
                  <a:gd name="T12" fmla="*/ 251 h 251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907" h="251">
                    <a:moveTo>
                      <a:pt x="0" y="251"/>
                    </a:moveTo>
                    <a:cubicBezTo>
                      <a:pt x="88" y="213"/>
                      <a:pt x="211" y="48"/>
                      <a:pt x="529" y="24"/>
                    </a:cubicBezTo>
                    <a:cubicBezTo>
                      <a:pt x="847" y="0"/>
                      <a:pt x="1620" y="89"/>
                      <a:pt x="1907" y="106"/>
                    </a:cubicBezTo>
                  </a:path>
                </a:pathLst>
              </a:custGeom>
              <a:noFill/>
              <a:ln w="9525">
                <a:solidFill>
                  <a:srgbClr val="FF99AA"/>
                </a:solidFill>
                <a:round/>
                <a:headEnd/>
                <a:tailEnd type="stealth" w="med" len="lg"/>
              </a:ln>
            </p:spPr>
            <p:txBody>
              <a:bodyPr wrap="none" lIns="92075" tIns="46038" rIns="92075" bIns="46038" anchor="ctr"/>
              <a:lstStyle/>
              <a:p>
                <a:endParaRPr lang="en-US"/>
              </a:p>
            </p:txBody>
          </p:sp>
          <p:grpSp>
            <p:nvGrpSpPr>
              <p:cNvPr id="9" name="Group 35"/>
              <p:cNvGrpSpPr>
                <a:grpSpLocks/>
              </p:cNvGrpSpPr>
              <p:nvPr/>
            </p:nvGrpSpPr>
            <p:grpSpPr bwMode="auto">
              <a:xfrm>
                <a:off x="2878" y="2199"/>
                <a:ext cx="64" cy="83"/>
                <a:chOff x="2819" y="2992"/>
                <a:chExt cx="41" cy="94"/>
              </a:xfrm>
            </p:grpSpPr>
            <p:sp>
              <p:nvSpPr>
                <p:cNvPr id="47169" name="Freeform 36"/>
                <p:cNvSpPr>
                  <a:spLocks/>
                </p:cNvSpPr>
                <p:nvPr/>
              </p:nvSpPr>
              <p:spPr bwMode="auto">
                <a:xfrm>
                  <a:off x="2819" y="2994"/>
                  <a:ext cx="19" cy="92"/>
                </a:xfrm>
                <a:custGeom>
                  <a:avLst/>
                  <a:gdLst>
                    <a:gd name="T0" fmla="*/ 1 w 19"/>
                    <a:gd name="T1" fmla="*/ 92 h 92"/>
                    <a:gd name="T2" fmla="*/ 3 w 19"/>
                    <a:gd name="T3" fmla="*/ 42 h 92"/>
                    <a:gd name="T4" fmla="*/ 19 w 19"/>
                    <a:gd name="T5" fmla="*/ 0 h 92"/>
                    <a:gd name="T6" fmla="*/ 0 60000 65536"/>
                    <a:gd name="T7" fmla="*/ 0 60000 65536"/>
                    <a:gd name="T8" fmla="*/ 0 60000 65536"/>
                    <a:gd name="T9" fmla="*/ 0 w 19"/>
                    <a:gd name="T10" fmla="*/ 0 h 92"/>
                    <a:gd name="T11" fmla="*/ 19 w 19"/>
                    <a:gd name="T12" fmla="*/ 92 h 9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9" h="92">
                      <a:moveTo>
                        <a:pt x="1" y="92"/>
                      </a:moveTo>
                      <a:cubicBezTo>
                        <a:pt x="1" y="84"/>
                        <a:pt x="0" y="57"/>
                        <a:pt x="3" y="42"/>
                      </a:cubicBezTo>
                      <a:cubicBezTo>
                        <a:pt x="6" y="27"/>
                        <a:pt x="16" y="9"/>
                        <a:pt x="19" y="0"/>
                      </a:cubicBezTo>
                    </a:path>
                  </a:pathLst>
                </a:custGeom>
                <a:noFill/>
                <a:ln w="9525">
                  <a:solidFill>
                    <a:srgbClr val="FF99AA"/>
                  </a:solidFill>
                  <a:round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en-US"/>
                </a:p>
              </p:txBody>
            </p:sp>
            <p:sp>
              <p:nvSpPr>
                <p:cNvPr id="47170" name="Freeform 37"/>
                <p:cNvSpPr>
                  <a:spLocks/>
                </p:cNvSpPr>
                <p:nvPr/>
              </p:nvSpPr>
              <p:spPr bwMode="auto">
                <a:xfrm flipH="1">
                  <a:off x="2841" y="2992"/>
                  <a:ext cx="19" cy="92"/>
                </a:xfrm>
                <a:custGeom>
                  <a:avLst/>
                  <a:gdLst>
                    <a:gd name="T0" fmla="*/ 1 w 19"/>
                    <a:gd name="T1" fmla="*/ 92 h 92"/>
                    <a:gd name="T2" fmla="*/ 3 w 19"/>
                    <a:gd name="T3" fmla="*/ 42 h 92"/>
                    <a:gd name="T4" fmla="*/ 19 w 19"/>
                    <a:gd name="T5" fmla="*/ 0 h 92"/>
                    <a:gd name="T6" fmla="*/ 0 60000 65536"/>
                    <a:gd name="T7" fmla="*/ 0 60000 65536"/>
                    <a:gd name="T8" fmla="*/ 0 60000 65536"/>
                    <a:gd name="T9" fmla="*/ 0 w 19"/>
                    <a:gd name="T10" fmla="*/ 0 h 92"/>
                    <a:gd name="T11" fmla="*/ 19 w 19"/>
                    <a:gd name="T12" fmla="*/ 92 h 9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9" h="92">
                      <a:moveTo>
                        <a:pt x="1" y="92"/>
                      </a:moveTo>
                      <a:cubicBezTo>
                        <a:pt x="1" y="84"/>
                        <a:pt x="0" y="57"/>
                        <a:pt x="3" y="42"/>
                      </a:cubicBezTo>
                      <a:cubicBezTo>
                        <a:pt x="6" y="27"/>
                        <a:pt x="16" y="9"/>
                        <a:pt x="19" y="0"/>
                      </a:cubicBezTo>
                    </a:path>
                  </a:pathLst>
                </a:custGeom>
                <a:noFill/>
                <a:ln w="9525">
                  <a:solidFill>
                    <a:srgbClr val="FF99AA"/>
                  </a:solidFill>
                  <a:round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0" name="Group 38"/>
            <p:cNvGrpSpPr>
              <a:grpSpLocks/>
            </p:cNvGrpSpPr>
            <p:nvPr/>
          </p:nvGrpSpPr>
          <p:grpSpPr bwMode="auto">
            <a:xfrm>
              <a:off x="2709" y="1689"/>
              <a:ext cx="2022" cy="593"/>
              <a:chOff x="2709" y="1689"/>
              <a:chExt cx="2022" cy="593"/>
            </a:xfrm>
          </p:grpSpPr>
          <p:sp>
            <p:nvSpPr>
              <p:cNvPr id="47165" name="Line 39"/>
              <p:cNvSpPr>
                <a:spLocks noChangeShapeType="1"/>
              </p:cNvSpPr>
              <p:nvPr/>
            </p:nvSpPr>
            <p:spPr bwMode="auto">
              <a:xfrm flipV="1">
                <a:off x="2709" y="2199"/>
                <a:ext cx="0" cy="83"/>
              </a:xfrm>
              <a:prstGeom prst="line">
                <a:avLst/>
              </a:prstGeom>
              <a:noFill/>
              <a:ln w="9525">
                <a:solidFill>
                  <a:schemeClr val="accent1"/>
                </a:solidFill>
                <a:round/>
                <a:headEnd/>
                <a:tailEnd/>
              </a:ln>
            </p:spPr>
            <p:txBody>
              <a:bodyPr wrap="none" lIns="92075" tIns="46038" rIns="92075" bIns="46038" anchor="ctr"/>
              <a:lstStyle/>
              <a:p>
                <a:endParaRPr lang="en-US"/>
              </a:p>
            </p:txBody>
          </p:sp>
          <p:sp>
            <p:nvSpPr>
              <p:cNvPr id="47166" name="Freeform 40"/>
              <p:cNvSpPr>
                <a:spLocks/>
              </p:cNvSpPr>
              <p:nvPr/>
            </p:nvSpPr>
            <p:spPr bwMode="auto">
              <a:xfrm>
                <a:off x="2710" y="1689"/>
                <a:ext cx="2021" cy="508"/>
              </a:xfrm>
              <a:custGeom>
                <a:avLst/>
                <a:gdLst>
                  <a:gd name="T0" fmla="*/ 0 w 2116"/>
                  <a:gd name="T1" fmla="*/ 301 h 579"/>
                  <a:gd name="T2" fmla="*/ 498 w 2116"/>
                  <a:gd name="T3" fmla="*/ 37 h 579"/>
                  <a:gd name="T4" fmla="*/ 1681 w 2116"/>
                  <a:gd name="T5" fmla="*/ 75 h 579"/>
                  <a:gd name="T6" fmla="*/ 0 60000 65536"/>
                  <a:gd name="T7" fmla="*/ 0 60000 65536"/>
                  <a:gd name="T8" fmla="*/ 0 60000 65536"/>
                  <a:gd name="T9" fmla="*/ 0 w 2116"/>
                  <a:gd name="T10" fmla="*/ 0 h 579"/>
                  <a:gd name="T11" fmla="*/ 2116 w 2116"/>
                  <a:gd name="T12" fmla="*/ 579 h 579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16" h="579">
                    <a:moveTo>
                      <a:pt x="0" y="579"/>
                    </a:moveTo>
                    <a:cubicBezTo>
                      <a:pt x="104" y="494"/>
                      <a:pt x="274" y="144"/>
                      <a:pt x="627" y="72"/>
                    </a:cubicBezTo>
                    <a:cubicBezTo>
                      <a:pt x="980" y="0"/>
                      <a:pt x="1806" y="130"/>
                      <a:pt x="2116" y="145"/>
                    </a:cubicBezTo>
                  </a:path>
                </a:pathLst>
              </a:custGeom>
              <a:noFill/>
              <a:ln w="9525">
                <a:solidFill>
                  <a:srgbClr val="FF3300"/>
                </a:solidFill>
                <a:round/>
                <a:headEnd/>
                <a:tailEnd type="stealth" w="med" len="lg"/>
              </a:ln>
            </p:spPr>
            <p:txBody>
              <a:bodyPr wrap="none" lIns="92075" tIns="46038" rIns="92075" bIns="46038" anchor="ctr"/>
              <a:lstStyle/>
              <a:p>
                <a:endParaRPr lang="en-US"/>
              </a:p>
            </p:txBody>
          </p:sp>
        </p:grpSp>
        <p:grpSp>
          <p:nvGrpSpPr>
            <p:cNvPr id="11" name="Group 41"/>
            <p:cNvGrpSpPr>
              <a:grpSpLocks/>
            </p:cNvGrpSpPr>
            <p:nvPr/>
          </p:nvGrpSpPr>
          <p:grpSpPr bwMode="auto">
            <a:xfrm>
              <a:off x="2721" y="1772"/>
              <a:ext cx="2013" cy="510"/>
              <a:chOff x="2721" y="1772"/>
              <a:chExt cx="2013" cy="510"/>
            </a:xfrm>
          </p:grpSpPr>
          <p:sp>
            <p:nvSpPr>
              <p:cNvPr id="47163" name="Freeform 42"/>
              <p:cNvSpPr>
                <a:spLocks/>
              </p:cNvSpPr>
              <p:nvPr/>
            </p:nvSpPr>
            <p:spPr bwMode="auto">
              <a:xfrm>
                <a:off x="2722" y="1772"/>
                <a:ext cx="2012" cy="425"/>
              </a:xfrm>
              <a:custGeom>
                <a:avLst/>
                <a:gdLst>
                  <a:gd name="T0" fmla="*/ 0 w 2107"/>
                  <a:gd name="T1" fmla="*/ 253 h 484"/>
                  <a:gd name="T2" fmla="*/ 523 w 2107"/>
                  <a:gd name="T3" fmla="*/ 29 h 484"/>
                  <a:gd name="T4" fmla="*/ 1672 w 2107"/>
                  <a:gd name="T5" fmla="*/ 76 h 484"/>
                  <a:gd name="T6" fmla="*/ 0 60000 65536"/>
                  <a:gd name="T7" fmla="*/ 0 60000 65536"/>
                  <a:gd name="T8" fmla="*/ 0 60000 65536"/>
                  <a:gd name="T9" fmla="*/ 0 w 2107"/>
                  <a:gd name="T10" fmla="*/ 0 h 484"/>
                  <a:gd name="T11" fmla="*/ 2107 w 2107"/>
                  <a:gd name="T12" fmla="*/ 484 h 484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107" h="484">
                    <a:moveTo>
                      <a:pt x="0" y="484"/>
                    </a:moveTo>
                    <a:cubicBezTo>
                      <a:pt x="109" y="413"/>
                      <a:pt x="308" y="112"/>
                      <a:pt x="659" y="56"/>
                    </a:cubicBezTo>
                    <a:cubicBezTo>
                      <a:pt x="1010" y="0"/>
                      <a:pt x="1805" y="127"/>
                      <a:pt x="2107" y="146"/>
                    </a:cubicBezTo>
                  </a:path>
                </a:pathLst>
              </a:custGeom>
              <a:noFill/>
              <a:ln w="9525">
                <a:solidFill>
                  <a:srgbClr val="FF3300"/>
                </a:solidFill>
                <a:round/>
                <a:headEnd/>
                <a:tailEnd type="stealth" w="med" len="lg"/>
              </a:ln>
            </p:spPr>
            <p:txBody>
              <a:bodyPr wrap="none" lIns="92075" tIns="46038" rIns="92075" bIns="46038" anchor="ctr"/>
              <a:lstStyle/>
              <a:p>
                <a:endParaRPr lang="en-US"/>
              </a:p>
            </p:txBody>
          </p:sp>
          <p:sp>
            <p:nvSpPr>
              <p:cNvPr id="47164" name="Line 43"/>
              <p:cNvSpPr>
                <a:spLocks noChangeShapeType="1"/>
              </p:cNvSpPr>
              <p:nvPr/>
            </p:nvSpPr>
            <p:spPr bwMode="auto">
              <a:xfrm flipV="1">
                <a:off x="2721" y="2199"/>
                <a:ext cx="0" cy="83"/>
              </a:xfrm>
              <a:prstGeom prst="line">
                <a:avLst/>
              </a:prstGeom>
              <a:noFill/>
              <a:ln w="9525">
                <a:solidFill>
                  <a:srgbClr val="FF3300"/>
                </a:solidFill>
                <a:round/>
                <a:headEnd/>
                <a:tailEnd type="none" w="med" len="lg"/>
              </a:ln>
            </p:spPr>
            <p:txBody>
              <a:bodyPr wrap="none" lIns="92075" tIns="46038" rIns="92075" bIns="46038" anchor="ctr"/>
              <a:lstStyle/>
              <a:p>
                <a:endParaRPr lang="en-US"/>
              </a:p>
            </p:txBody>
          </p:sp>
        </p:grpSp>
        <p:grpSp>
          <p:nvGrpSpPr>
            <p:cNvPr id="12" name="Group 44"/>
            <p:cNvGrpSpPr>
              <a:grpSpLocks/>
            </p:cNvGrpSpPr>
            <p:nvPr/>
          </p:nvGrpSpPr>
          <p:grpSpPr bwMode="auto">
            <a:xfrm>
              <a:off x="3016" y="2063"/>
              <a:ext cx="1801" cy="223"/>
              <a:chOff x="3016" y="2063"/>
              <a:chExt cx="1801" cy="223"/>
            </a:xfrm>
          </p:grpSpPr>
          <p:sp>
            <p:nvSpPr>
              <p:cNvPr id="47159" name="Freeform 45"/>
              <p:cNvSpPr>
                <a:spLocks/>
              </p:cNvSpPr>
              <p:nvPr/>
            </p:nvSpPr>
            <p:spPr bwMode="auto">
              <a:xfrm>
                <a:off x="3056" y="2063"/>
                <a:ext cx="1761" cy="137"/>
              </a:xfrm>
              <a:custGeom>
                <a:avLst/>
                <a:gdLst>
                  <a:gd name="T0" fmla="*/ 0 w 1844"/>
                  <a:gd name="T1" fmla="*/ 81 h 156"/>
                  <a:gd name="T2" fmla="*/ 124 w 1844"/>
                  <a:gd name="T3" fmla="*/ 32 h 156"/>
                  <a:gd name="T4" fmla="*/ 538 w 1844"/>
                  <a:gd name="T5" fmla="*/ 4 h 156"/>
                  <a:gd name="T6" fmla="*/ 1322 w 1844"/>
                  <a:gd name="T7" fmla="*/ 54 h 156"/>
                  <a:gd name="T8" fmla="*/ 1395 w 1844"/>
                  <a:gd name="T9" fmla="*/ 60 h 15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1844"/>
                  <a:gd name="T16" fmla="*/ 0 h 156"/>
                  <a:gd name="T17" fmla="*/ 1844 w 1844"/>
                  <a:gd name="T18" fmla="*/ 156 h 15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1844" h="156">
                    <a:moveTo>
                      <a:pt x="0" y="156"/>
                    </a:moveTo>
                    <a:cubicBezTo>
                      <a:pt x="26" y="140"/>
                      <a:pt x="43" y="87"/>
                      <a:pt x="156" y="62"/>
                    </a:cubicBezTo>
                    <a:cubicBezTo>
                      <a:pt x="269" y="37"/>
                      <a:pt x="426" y="0"/>
                      <a:pt x="677" y="7"/>
                    </a:cubicBezTo>
                    <a:cubicBezTo>
                      <a:pt x="928" y="14"/>
                      <a:pt x="1484" y="87"/>
                      <a:pt x="1664" y="105"/>
                    </a:cubicBezTo>
                    <a:cubicBezTo>
                      <a:pt x="1844" y="123"/>
                      <a:pt x="1738" y="112"/>
                      <a:pt x="1757" y="114"/>
                    </a:cubicBezTo>
                  </a:path>
                </a:pathLst>
              </a:custGeom>
              <a:noFill/>
              <a:ln w="9525">
                <a:solidFill>
                  <a:srgbClr val="FFBFCA"/>
                </a:solidFill>
                <a:round/>
                <a:headEnd/>
                <a:tailEnd type="stealth" w="med" len="lg"/>
              </a:ln>
            </p:spPr>
            <p:txBody>
              <a:bodyPr wrap="none" lIns="92075" tIns="46038" rIns="92075" bIns="46038" anchor="ctr"/>
              <a:lstStyle/>
              <a:p>
                <a:endParaRPr lang="en-US"/>
              </a:p>
            </p:txBody>
          </p:sp>
          <p:grpSp>
            <p:nvGrpSpPr>
              <p:cNvPr id="13" name="Group 46"/>
              <p:cNvGrpSpPr>
                <a:grpSpLocks/>
              </p:cNvGrpSpPr>
              <p:nvPr/>
            </p:nvGrpSpPr>
            <p:grpSpPr bwMode="auto">
              <a:xfrm>
                <a:off x="3016" y="2205"/>
                <a:ext cx="77" cy="81"/>
                <a:chOff x="3115" y="2992"/>
                <a:chExt cx="81" cy="92"/>
              </a:xfrm>
            </p:grpSpPr>
            <p:sp>
              <p:nvSpPr>
                <p:cNvPr id="47161" name="Freeform 47"/>
                <p:cNvSpPr>
                  <a:spLocks/>
                </p:cNvSpPr>
                <p:nvPr/>
              </p:nvSpPr>
              <p:spPr bwMode="auto">
                <a:xfrm>
                  <a:off x="3115" y="2992"/>
                  <a:ext cx="38" cy="92"/>
                </a:xfrm>
                <a:custGeom>
                  <a:avLst/>
                  <a:gdLst>
                    <a:gd name="T0" fmla="*/ 32 w 19"/>
                    <a:gd name="T1" fmla="*/ 92 h 92"/>
                    <a:gd name="T2" fmla="*/ 96 w 19"/>
                    <a:gd name="T3" fmla="*/ 42 h 92"/>
                    <a:gd name="T4" fmla="*/ 608 w 19"/>
                    <a:gd name="T5" fmla="*/ 0 h 92"/>
                    <a:gd name="T6" fmla="*/ 0 60000 65536"/>
                    <a:gd name="T7" fmla="*/ 0 60000 65536"/>
                    <a:gd name="T8" fmla="*/ 0 60000 65536"/>
                    <a:gd name="T9" fmla="*/ 0 w 19"/>
                    <a:gd name="T10" fmla="*/ 0 h 92"/>
                    <a:gd name="T11" fmla="*/ 19 w 19"/>
                    <a:gd name="T12" fmla="*/ 92 h 9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9" h="92">
                      <a:moveTo>
                        <a:pt x="1" y="92"/>
                      </a:moveTo>
                      <a:cubicBezTo>
                        <a:pt x="1" y="84"/>
                        <a:pt x="0" y="57"/>
                        <a:pt x="3" y="42"/>
                      </a:cubicBezTo>
                      <a:cubicBezTo>
                        <a:pt x="6" y="27"/>
                        <a:pt x="16" y="9"/>
                        <a:pt x="19" y="0"/>
                      </a:cubicBezTo>
                    </a:path>
                  </a:pathLst>
                </a:custGeom>
                <a:noFill/>
                <a:ln w="9525">
                  <a:solidFill>
                    <a:srgbClr val="FFBFCA"/>
                  </a:solidFill>
                  <a:round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en-US"/>
                </a:p>
              </p:txBody>
            </p:sp>
            <p:sp>
              <p:nvSpPr>
                <p:cNvPr id="47162" name="Freeform 48"/>
                <p:cNvSpPr>
                  <a:spLocks/>
                </p:cNvSpPr>
                <p:nvPr/>
              </p:nvSpPr>
              <p:spPr bwMode="auto">
                <a:xfrm flipH="1">
                  <a:off x="3158" y="2992"/>
                  <a:ext cx="38" cy="92"/>
                </a:xfrm>
                <a:custGeom>
                  <a:avLst/>
                  <a:gdLst>
                    <a:gd name="T0" fmla="*/ 32 w 19"/>
                    <a:gd name="T1" fmla="*/ 92 h 92"/>
                    <a:gd name="T2" fmla="*/ 96 w 19"/>
                    <a:gd name="T3" fmla="*/ 42 h 92"/>
                    <a:gd name="T4" fmla="*/ 608 w 19"/>
                    <a:gd name="T5" fmla="*/ 0 h 92"/>
                    <a:gd name="T6" fmla="*/ 0 60000 65536"/>
                    <a:gd name="T7" fmla="*/ 0 60000 65536"/>
                    <a:gd name="T8" fmla="*/ 0 60000 65536"/>
                    <a:gd name="T9" fmla="*/ 0 w 19"/>
                    <a:gd name="T10" fmla="*/ 0 h 92"/>
                    <a:gd name="T11" fmla="*/ 19 w 19"/>
                    <a:gd name="T12" fmla="*/ 92 h 9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9" h="92">
                      <a:moveTo>
                        <a:pt x="1" y="92"/>
                      </a:moveTo>
                      <a:cubicBezTo>
                        <a:pt x="1" y="84"/>
                        <a:pt x="0" y="57"/>
                        <a:pt x="3" y="42"/>
                      </a:cubicBezTo>
                      <a:cubicBezTo>
                        <a:pt x="6" y="27"/>
                        <a:pt x="16" y="9"/>
                        <a:pt x="19" y="0"/>
                      </a:cubicBezTo>
                    </a:path>
                  </a:pathLst>
                </a:custGeom>
                <a:noFill/>
                <a:ln w="9525">
                  <a:solidFill>
                    <a:srgbClr val="FFBFCA"/>
                  </a:solidFill>
                  <a:round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en-US"/>
                </a:p>
              </p:txBody>
            </p:sp>
          </p:grpSp>
        </p:grpSp>
        <p:grpSp>
          <p:nvGrpSpPr>
            <p:cNvPr id="14" name="Group 49"/>
            <p:cNvGrpSpPr>
              <a:grpSpLocks/>
            </p:cNvGrpSpPr>
            <p:nvPr/>
          </p:nvGrpSpPr>
          <p:grpSpPr bwMode="auto">
            <a:xfrm>
              <a:off x="3236" y="2125"/>
              <a:ext cx="1492" cy="163"/>
              <a:chOff x="3236" y="2125"/>
              <a:chExt cx="1492" cy="163"/>
            </a:xfrm>
          </p:grpSpPr>
          <p:sp>
            <p:nvSpPr>
              <p:cNvPr id="47155" name="Freeform 50"/>
              <p:cNvSpPr>
                <a:spLocks/>
              </p:cNvSpPr>
              <p:nvPr/>
            </p:nvSpPr>
            <p:spPr bwMode="auto">
              <a:xfrm>
                <a:off x="3277" y="2125"/>
                <a:ext cx="1451" cy="125"/>
              </a:xfrm>
              <a:custGeom>
                <a:avLst/>
                <a:gdLst>
                  <a:gd name="T0" fmla="*/ 0 w 1520"/>
                  <a:gd name="T1" fmla="*/ 45 h 143"/>
                  <a:gd name="T2" fmla="*/ 131 w 1520"/>
                  <a:gd name="T3" fmla="*/ 19 h 143"/>
                  <a:gd name="T4" fmla="*/ 387 w 1520"/>
                  <a:gd name="T5" fmla="*/ 9 h 143"/>
                  <a:gd name="T6" fmla="*/ 1205 w 1520"/>
                  <a:gd name="T7" fmla="*/ 73 h 143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520"/>
                  <a:gd name="T13" fmla="*/ 0 h 143"/>
                  <a:gd name="T14" fmla="*/ 1520 w 1520"/>
                  <a:gd name="T15" fmla="*/ 143 h 143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520" h="143">
                    <a:moveTo>
                      <a:pt x="0" y="89"/>
                    </a:moveTo>
                    <a:cubicBezTo>
                      <a:pt x="27" y="81"/>
                      <a:pt x="84" y="50"/>
                      <a:pt x="165" y="38"/>
                    </a:cubicBezTo>
                    <a:cubicBezTo>
                      <a:pt x="246" y="26"/>
                      <a:pt x="261" y="0"/>
                      <a:pt x="487" y="17"/>
                    </a:cubicBezTo>
                    <a:cubicBezTo>
                      <a:pt x="713" y="34"/>
                      <a:pt x="1305" y="117"/>
                      <a:pt x="1520" y="143"/>
                    </a:cubicBezTo>
                  </a:path>
                </a:pathLst>
              </a:custGeom>
              <a:noFill/>
              <a:ln w="9525">
                <a:solidFill>
                  <a:srgbClr val="DDDDDD"/>
                </a:solidFill>
                <a:round/>
                <a:headEnd/>
                <a:tailEnd type="stealth" w="med" len="lg"/>
              </a:ln>
            </p:spPr>
            <p:txBody>
              <a:bodyPr wrap="none" lIns="92075" tIns="46038" rIns="92075" bIns="46038" anchor="ctr"/>
              <a:lstStyle/>
              <a:p>
                <a:endParaRPr lang="en-US"/>
              </a:p>
            </p:txBody>
          </p:sp>
          <p:grpSp>
            <p:nvGrpSpPr>
              <p:cNvPr id="15" name="Group 51"/>
              <p:cNvGrpSpPr>
                <a:grpSpLocks/>
              </p:cNvGrpSpPr>
              <p:nvPr/>
            </p:nvGrpSpPr>
            <p:grpSpPr bwMode="auto">
              <a:xfrm>
                <a:off x="3236" y="2207"/>
                <a:ext cx="77" cy="81"/>
                <a:chOff x="3115" y="2992"/>
                <a:chExt cx="81" cy="92"/>
              </a:xfrm>
            </p:grpSpPr>
            <p:sp>
              <p:nvSpPr>
                <p:cNvPr id="47157" name="Freeform 52"/>
                <p:cNvSpPr>
                  <a:spLocks/>
                </p:cNvSpPr>
                <p:nvPr/>
              </p:nvSpPr>
              <p:spPr bwMode="auto">
                <a:xfrm>
                  <a:off x="3115" y="2992"/>
                  <a:ext cx="38" cy="92"/>
                </a:xfrm>
                <a:custGeom>
                  <a:avLst/>
                  <a:gdLst>
                    <a:gd name="T0" fmla="*/ 32 w 19"/>
                    <a:gd name="T1" fmla="*/ 92 h 92"/>
                    <a:gd name="T2" fmla="*/ 96 w 19"/>
                    <a:gd name="T3" fmla="*/ 42 h 92"/>
                    <a:gd name="T4" fmla="*/ 608 w 19"/>
                    <a:gd name="T5" fmla="*/ 0 h 92"/>
                    <a:gd name="T6" fmla="*/ 0 60000 65536"/>
                    <a:gd name="T7" fmla="*/ 0 60000 65536"/>
                    <a:gd name="T8" fmla="*/ 0 60000 65536"/>
                    <a:gd name="T9" fmla="*/ 0 w 19"/>
                    <a:gd name="T10" fmla="*/ 0 h 92"/>
                    <a:gd name="T11" fmla="*/ 19 w 19"/>
                    <a:gd name="T12" fmla="*/ 92 h 9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9" h="92">
                      <a:moveTo>
                        <a:pt x="1" y="92"/>
                      </a:moveTo>
                      <a:cubicBezTo>
                        <a:pt x="1" y="84"/>
                        <a:pt x="0" y="57"/>
                        <a:pt x="3" y="42"/>
                      </a:cubicBezTo>
                      <a:cubicBezTo>
                        <a:pt x="6" y="27"/>
                        <a:pt x="16" y="9"/>
                        <a:pt x="19" y="0"/>
                      </a:cubicBezTo>
                    </a:path>
                  </a:pathLst>
                </a:custGeom>
                <a:noFill/>
                <a:ln w="952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en-US"/>
                </a:p>
              </p:txBody>
            </p:sp>
            <p:sp>
              <p:nvSpPr>
                <p:cNvPr id="47158" name="Freeform 53"/>
                <p:cNvSpPr>
                  <a:spLocks/>
                </p:cNvSpPr>
                <p:nvPr/>
              </p:nvSpPr>
              <p:spPr bwMode="auto">
                <a:xfrm flipH="1">
                  <a:off x="3158" y="2992"/>
                  <a:ext cx="38" cy="92"/>
                </a:xfrm>
                <a:custGeom>
                  <a:avLst/>
                  <a:gdLst>
                    <a:gd name="T0" fmla="*/ 32 w 19"/>
                    <a:gd name="T1" fmla="*/ 92 h 92"/>
                    <a:gd name="T2" fmla="*/ 96 w 19"/>
                    <a:gd name="T3" fmla="*/ 42 h 92"/>
                    <a:gd name="T4" fmla="*/ 608 w 19"/>
                    <a:gd name="T5" fmla="*/ 0 h 92"/>
                    <a:gd name="T6" fmla="*/ 0 60000 65536"/>
                    <a:gd name="T7" fmla="*/ 0 60000 65536"/>
                    <a:gd name="T8" fmla="*/ 0 60000 65536"/>
                    <a:gd name="T9" fmla="*/ 0 w 19"/>
                    <a:gd name="T10" fmla="*/ 0 h 92"/>
                    <a:gd name="T11" fmla="*/ 19 w 19"/>
                    <a:gd name="T12" fmla="*/ 92 h 92"/>
                  </a:gdLst>
                  <a:ahLst/>
                  <a:cxnLst>
                    <a:cxn ang="T6">
                      <a:pos x="T0" y="T1"/>
                    </a:cxn>
                    <a:cxn ang="T7">
                      <a:pos x="T2" y="T3"/>
                    </a:cxn>
                    <a:cxn ang="T8">
                      <a:pos x="T4" y="T5"/>
                    </a:cxn>
                  </a:cxnLst>
                  <a:rect l="T9" t="T10" r="T11" b="T12"/>
                  <a:pathLst>
                    <a:path w="19" h="92">
                      <a:moveTo>
                        <a:pt x="1" y="92"/>
                      </a:moveTo>
                      <a:cubicBezTo>
                        <a:pt x="1" y="84"/>
                        <a:pt x="0" y="57"/>
                        <a:pt x="3" y="42"/>
                      </a:cubicBezTo>
                      <a:cubicBezTo>
                        <a:pt x="6" y="27"/>
                        <a:pt x="16" y="9"/>
                        <a:pt x="19" y="0"/>
                      </a:cubicBezTo>
                    </a:path>
                  </a:pathLst>
                </a:custGeom>
                <a:noFill/>
                <a:ln w="9525">
                  <a:solidFill>
                    <a:srgbClr val="DDDDDD"/>
                  </a:solidFill>
                  <a:round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en-US"/>
                </a:p>
              </p:txBody>
            </p:sp>
          </p:grpSp>
        </p:grpSp>
      </p:grpSp>
      <p:sp>
        <p:nvSpPr>
          <p:cNvPr id="557110" name="Rectangle 54"/>
          <p:cNvSpPr>
            <a:spLocks noChangeArrowheads="1"/>
          </p:cNvSpPr>
          <p:nvPr/>
        </p:nvSpPr>
        <p:spPr bwMode="auto">
          <a:xfrm>
            <a:off x="4246563" y="3676650"/>
            <a:ext cx="95250" cy="946150"/>
          </a:xfrm>
          <a:prstGeom prst="rect">
            <a:avLst/>
          </a:prstGeom>
          <a:solidFill>
            <a:srgbClr val="B3B4AE">
              <a:alpha val="50195"/>
            </a:srgb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lIns="92075" tIns="46038" rIns="92075" bIns="46038" anchor="ctr"/>
          <a:lstStyle/>
          <a:p>
            <a:endParaRPr lang="en-US"/>
          </a:p>
        </p:txBody>
      </p:sp>
      <p:grpSp>
        <p:nvGrpSpPr>
          <p:cNvPr id="16" name="Group 55"/>
          <p:cNvGrpSpPr>
            <a:grpSpLocks/>
          </p:cNvGrpSpPr>
          <p:nvPr/>
        </p:nvGrpSpPr>
        <p:grpSpPr bwMode="auto">
          <a:xfrm>
            <a:off x="1344613" y="2624138"/>
            <a:ext cx="1854200" cy="542925"/>
            <a:chOff x="847" y="1653"/>
            <a:chExt cx="1168" cy="342"/>
          </a:xfrm>
        </p:grpSpPr>
        <p:pic>
          <p:nvPicPr>
            <p:cNvPr id="47146" name="Picture 56"/>
            <p:cNvPicPr>
              <a:picLocks noChangeAspect="1" noChangeArrowheads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t="4428"/>
            <a:stretch>
              <a:fillRect/>
            </a:stretch>
          </p:blipFill>
          <p:spPr bwMode="auto">
            <a:xfrm>
              <a:off x="847" y="1653"/>
              <a:ext cx="1168" cy="342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</p:pic>
        <p:sp>
          <p:nvSpPr>
            <p:cNvPr id="47147" name="Freeform 57"/>
            <p:cNvSpPr>
              <a:spLocks/>
            </p:cNvSpPr>
            <p:nvPr/>
          </p:nvSpPr>
          <p:spPr bwMode="auto">
            <a:xfrm>
              <a:off x="858" y="1654"/>
              <a:ext cx="1154" cy="332"/>
            </a:xfrm>
            <a:custGeom>
              <a:avLst/>
              <a:gdLst>
                <a:gd name="T0" fmla="*/ 0 w 1154"/>
                <a:gd name="T1" fmla="*/ 50 h 332"/>
                <a:gd name="T2" fmla="*/ 560 w 1154"/>
                <a:gd name="T3" fmla="*/ 0 h 332"/>
                <a:gd name="T4" fmla="*/ 1154 w 1154"/>
                <a:gd name="T5" fmla="*/ 142 h 332"/>
                <a:gd name="T6" fmla="*/ 408 w 1154"/>
                <a:gd name="T7" fmla="*/ 332 h 332"/>
                <a:gd name="T8" fmla="*/ 0 w 1154"/>
                <a:gd name="T9" fmla="*/ 50 h 3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154"/>
                <a:gd name="T16" fmla="*/ 0 h 332"/>
                <a:gd name="T17" fmla="*/ 1154 w 1154"/>
                <a:gd name="T18" fmla="*/ 332 h 3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154" h="332">
                  <a:moveTo>
                    <a:pt x="0" y="50"/>
                  </a:moveTo>
                  <a:lnTo>
                    <a:pt x="560" y="0"/>
                  </a:lnTo>
                  <a:lnTo>
                    <a:pt x="1154" y="142"/>
                  </a:lnTo>
                  <a:lnTo>
                    <a:pt x="408" y="332"/>
                  </a:lnTo>
                  <a:lnTo>
                    <a:pt x="0" y="50"/>
                  </a:lnTo>
                  <a:close/>
                </a:path>
              </a:pathLst>
            </a:custGeom>
            <a:noFill/>
            <a:ln w="12700">
              <a:solidFill>
                <a:srgbClr val="00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57114" name="Freeform 58"/>
          <p:cNvSpPr>
            <a:spLocks/>
          </p:cNvSpPr>
          <p:nvPr/>
        </p:nvSpPr>
        <p:spPr bwMode="auto">
          <a:xfrm>
            <a:off x="3257550" y="2816225"/>
            <a:ext cx="1000125" cy="822325"/>
          </a:xfrm>
          <a:custGeom>
            <a:avLst/>
            <a:gdLst>
              <a:gd name="T0" fmla="*/ 2147483647 w 630"/>
              <a:gd name="T1" fmla="*/ 2147483647 h 518"/>
              <a:gd name="T2" fmla="*/ 2147483647 w 630"/>
              <a:gd name="T3" fmla="*/ 2147483647 h 518"/>
              <a:gd name="T4" fmla="*/ 0 w 630"/>
              <a:gd name="T5" fmla="*/ 2147483647 h 518"/>
              <a:gd name="T6" fmla="*/ 0 60000 65536"/>
              <a:gd name="T7" fmla="*/ 0 60000 65536"/>
              <a:gd name="T8" fmla="*/ 0 60000 65536"/>
              <a:gd name="T9" fmla="*/ 0 w 630"/>
              <a:gd name="T10" fmla="*/ 0 h 518"/>
              <a:gd name="T11" fmla="*/ 630 w 630"/>
              <a:gd name="T12" fmla="*/ 518 h 5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0" h="518">
                <a:moveTo>
                  <a:pt x="630" y="518"/>
                </a:moveTo>
                <a:cubicBezTo>
                  <a:pt x="604" y="445"/>
                  <a:pt x="579" y="172"/>
                  <a:pt x="474" y="86"/>
                </a:cubicBezTo>
                <a:cubicBezTo>
                  <a:pt x="369" y="0"/>
                  <a:pt x="99" y="19"/>
                  <a:pt x="0" y="2"/>
                </a:cubicBezTo>
              </a:path>
            </a:pathLst>
          </a:custGeom>
          <a:noFill/>
          <a:ln w="9525">
            <a:solidFill>
              <a:srgbClr val="0000FF"/>
            </a:solidFill>
            <a:round/>
            <a:headEnd/>
            <a:tailEnd type="stealth" w="med" len="lg"/>
          </a:ln>
        </p:spPr>
        <p:txBody>
          <a:bodyPr wrap="none" lIns="92075" tIns="46038" rIns="92075" bIns="46038" anchor="ctr"/>
          <a:lstStyle/>
          <a:p>
            <a:endParaRPr lang="en-US"/>
          </a:p>
        </p:txBody>
      </p:sp>
      <p:grpSp>
        <p:nvGrpSpPr>
          <p:cNvPr id="17" name="Group 59"/>
          <p:cNvGrpSpPr>
            <a:grpSpLocks/>
          </p:cNvGrpSpPr>
          <p:nvPr/>
        </p:nvGrpSpPr>
        <p:grpSpPr bwMode="auto">
          <a:xfrm>
            <a:off x="4365625" y="3676650"/>
            <a:ext cx="900113" cy="946150"/>
            <a:chOff x="2750" y="2316"/>
            <a:chExt cx="567" cy="596"/>
          </a:xfrm>
        </p:grpSpPr>
        <p:sp>
          <p:nvSpPr>
            <p:cNvPr id="47142" name="Rectangle 60"/>
            <p:cNvSpPr>
              <a:spLocks noChangeArrowheads="1"/>
            </p:cNvSpPr>
            <p:nvPr/>
          </p:nvSpPr>
          <p:spPr bwMode="auto">
            <a:xfrm>
              <a:off x="2750" y="2316"/>
              <a:ext cx="39" cy="596"/>
            </a:xfrm>
            <a:prstGeom prst="rect">
              <a:avLst/>
            </a:prstGeom>
            <a:solidFill>
              <a:srgbClr val="B3B4AE">
                <a:alpha val="50195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43" name="Rectangle 61"/>
            <p:cNvSpPr>
              <a:spLocks noChangeArrowheads="1"/>
            </p:cNvSpPr>
            <p:nvPr/>
          </p:nvSpPr>
          <p:spPr bwMode="auto">
            <a:xfrm>
              <a:off x="2876" y="2316"/>
              <a:ext cx="72" cy="596"/>
            </a:xfrm>
            <a:prstGeom prst="rect">
              <a:avLst/>
            </a:prstGeom>
            <a:solidFill>
              <a:srgbClr val="B3B4AE">
                <a:alpha val="50195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44" name="Rectangle 62"/>
            <p:cNvSpPr>
              <a:spLocks noChangeArrowheads="1"/>
            </p:cNvSpPr>
            <p:nvPr/>
          </p:nvSpPr>
          <p:spPr bwMode="auto">
            <a:xfrm>
              <a:off x="3011" y="2316"/>
              <a:ext cx="72" cy="596"/>
            </a:xfrm>
            <a:prstGeom prst="rect">
              <a:avLst/>
            </a:prstGeom>
            <a:solidFill>
              <a:srgbClr val="B3B4AE">
                <a:alpha val="50195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45" name="Rectangle 63"/>
            <p:cNvSpPr>
              <a:spLocks noChangeArrowheads="1"/>
            </p:cNvSpPr>
            <p:nvPr/>
          </p:nvSpPr>
          <p:spPr bwMode="auto">
            <a:xfrm>
              <a:off x="3215" y="2316"/>
              <a:ext cx="102" cy="596"/>
            </a:xfrm>
            <a:prstGeom prst="rect">
              <a:avLst/>
            </a:prstGeom>
            <a:solidFill>
              <a:srgbClr val="B3B4AE">
                <a:alpha val="50195"/>
              </a:srgbClr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pic>
        <p:nvPicPr>
          <p:cNvPr id="557120" name="Picture 6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22425" y="4683125"/>
            <a:ext cx="1833563" cy="89058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</p:pic>
      <p:sp>
        <p:nvSpPr>
          <p:cNvPr id="557121" name="Freeform 65"/>
          <p:cNvSpPr>
            <a:spLocks/>
          </p:cNvSpPr>
          <p:nvPr/>
        </p:nvSpPr>
        <p:spPr bwMode="auto">
          <a:xfrm rot="-5400000" flipH="1" flipV="1">
            <a:off x="3387725" y="4368800"/>
            <a:ext cx="549275" cy="1133475"/>
          </a:xfrm>
          <a:custGeom>
            <a:avLst/>
            <a:gdLst>
              <a:gd name="T0" fmla="*/ 2147483647 w 630"/>
              <a:gd name="T1" fmla="*/ 2147483647 h 518"/>
              <a:gd name="T2" fmla="*/ 2147483647 w 630"/>
              <a:gd name="T3" fmla="*/ 2147483647 h 518"/>
              <a:gd name="T4" fmla="*/ 0 w 630"/>
              <a:gd name="T5" fmla="*/ 2147483647 h 518"/>
              <a:gd name="T6" fmla="*/ 0 60000 65536"/>
              <a:gd name="T7" fmla="*/ 0 60000 65536"/>
              <a:gd name="T8" fmla="*/ 0 60000 65536"/>
              <a:gd name="T9" fmla="*/ 0 w 630"/>
              <a:gd name="T10" fmla="*/ 0 h 518"/>
              <a:gd name="T11" fmla="*/ 630 w 630"/>
              <a:gd name="T12" fmla="*/ 518 h 518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630" h="518">
                <a:moveTo>
                  <a:pt x="630" y="518"/>
                </a:moveTo>
                <a:cubicBezTo>
                  <a:pt x="604" y="445"/>
                  <a:pt x="579" y="172"/>
                  <a:pt x="474" y="86"/>
                </a:cubicBezTo>
                <a:cubicBezTo>
                  <a:pt x="369" y="0"/>
                  <a:pt x="99" y="19"/>
                  <a:pt x="0" y="2"/>
                </a:cubicBezTo>
              </a:path>
            </a:pathLst>
          </a:custGeom>
          <a:noFill/>
          <a:ln w="9525">
            <a:solidFill>
              <a:srgbClr val="0000FF"/>
            </a:solidFill>
            <a:round/>
            <a:headEnd/>
            <a:tailEnd type="stealth" w="med" len="lg"/>
          </a:ln>
        </p:spPr>
        <p:txBody>
          <a:bodyPr wrap="none" lIns="92075" tIns="46038" rIns="92075" bIns="46038" anchor="ctr"/>
          <a:lstStyle/>
          <a:p>
            <a:endParaRPr lang="en-US"/>
          </a:p>
        </p:txBody>
      </p:sp>
      <p:sp>
        <p:nvSpPr>
          <p:cNvPr id="557122" name="Line 66"/>
          <p:cNvSpPr>
            <a:spLocks noChangeShapeType="1"/>
          </p:cNvSpPr>
          <p:nvPr/>
        </p:nvSpPr>
        <p:spPr bwMode="auto">
          <a:xfrm flipV="1">
            <a:off x="2705100" y="5524500"/>
            <a:ext cx="0" cy="635000"/>
          </a:xfrm>
          <a:prstGeom prst="line">
            <a:avLst/>
          </a:prstGeom>
          <a:noFill/>
          <a:ln w="22225">
            <a:solidFill>
              <a:srgbClr val="FFFF00"/>
            </a:solidFill>
            <a:round/>
            <a:headEnd type="none" w="sm" len="sm"/>
            <a:tailEnd type="stealth" w="med" len="lg"/>
          </a:ln>
        </p:spPr>
        <p:txBody>
          <a:bodyPr/>
          <a:lstStyle/>
          <a:p>
            <a:endParaRPr lang="en-US"/>
          </a:p>
        </p:txBody>
      </p:sp>
      <p:sp>
        <p:nvSpPr>
          <p:cNvPr id="557123" name="Line 67"/>
          <p:cNvSpPr>
            <a:spLocks noChangeShapeType="1"/>
          </p:cNvSpPr>
          <p:nvPr/>
        </p:nvSpPr>
        <p:spPr bwMode="auto">
          <a:xfrm flipH="1" flipV="1">
            <a:off x="7239000" y="5473700"/>
            <a:ext cx="800100" cy="203200"/>
          </a:xfrm>
          <a:prstGeom prst="line">
            <a:avLst/>
          </a:prstGeom>
          <a:noFill/>
          <a:ln w="22225">
            <a:solidFill>
              <a:srgbClr val="FFFF00"/>
            </a:solidFill>
            <a:round/>
            <a:headEnd type="none" w="sm" len="sm"/>
            <a:tailEnd type="stealth" w="med" len="lg"/>
          </a:ln>
        </p:spPr>
        <p:txBody>
          <a:bodyPr/>
          <a:lstStyle/>
          <a:p>
            <a:endParaRPr lang="en-US"/>
          </a:p>
        </p:txBody>
      </p:sp>
      <p:grpSp>
        <p:nvGrpSpPr>
          <p:cNvPr id="18" name="Group 68"/>
          <p:cNvGrpSpPr>
            <a:grpSpLocks/>
          </p:cNvGrpSpPr>
          <p:nvPr/>
        </p:nvGrpSpPr>
        <p:grpSpPr bwMode="auto">
          <a:xfrm>
            <a:off x="4270375" y="4681538"/>
            <a:ext cx="2209800" cy="752475"/>
            <a:chOff x="2690" y="2949"/>
            <a:chExt cx="1392" cy="474"/>
          </a:xfrm>
        </p:grpSpPr>
        <p:sp>
          <p:nvSpPr>
            <p:cNvPr id="47137" name="Freeform 69"/>
            <p:cNvSpPr>
              <a:spLocks/>
            </p:cNvSpPr>
            <p:nvPr/>
          </p:nvSpPr>
          <p:spPr bwMode="auto">
            <a:xfrm>
              <a:off x="2775" y="2949"/>
              <a:ext cx="1302" cy="470"/>
            </a:xfrm>
            <a:custGeom>
              <a:avLst/>
              <a:gdLst>
                <a:gd name="T0" fmla="*/ 1302 w 1302"/>
                <a:gd name="T1" fmla="*/ 470 h 470"/>
                <a:gd name="T2" fmla="*/ 216 w 1302"/>
                <a:gd name="T3" fmla="*/ 350 h 470"/>
                <a:gd name="T4" fmla="*/ 6 w 1302"/>
                <a:gd name="T5" fmla="*/ 0 h 470"/>
                <a:gd name="T6" fmla="*/ 0 60000 65536"/>
                <a:gd name="T7" fmla="*/ 0 60000 65536"/>
                <a:gd name="T8" fmla="*/ 0 60000 65536"/>
                <a:gd name="T9" fmla="*/ 0 w 1302"/>
                <a:gd name="T10" fmla="*/ 0 h 470"/>
                <a:gd name="T11" fmla="*/ 1302 w 1302"/>
                <a:gd name="T12" fmla="*/ 470 h 470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302" h="470">
                  <a:moveTo>
                    <a:pt x="1302" y="470"/>
                  </a:moveTo>
                  <a:cubicBezTo>
                    <a:pt x="1119" y="450"/>
                    <a:pt x="432" y="428"/>
                    <a:pt x="216" y="350"/>
                  </a:cubicBezTo>
                  <a:cubicBezTo>
                    <a:pt x="0" y="272"/>
                    <a:pt x="50" y="73"/>
                    <a:pt x="6" y="0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38" name="Freeform 70"/>
            <p:cNvSpPr>
              <a:spLocks/>
            </p:cNvSpPr>
            <p:nvPr/>
          </p:nvSpPr>
          <p:spPr bwMode="auto">
            <a:xfrm>
              <a:off x="2897" y="2958"/>
              <a:ext cx="1181" cy="465"/>
            </a:xfrm>
            <a:custGeom>
              <a:avLst/>
              <a:gdLst>
                <a:gd name="T0" fmla="*/ 1181 w 1181"/>
                <a:gd name="T1" fmla="*/ 465 h 465"/>
                <a:gd name="T2" fmla="*/ 194 w 1181"/>
                <a:gd name="T3" fmla="*/ 340 h 465"/>
                <a:gd name="T4" fmla="*/ 16 w 1181"/>
                <a:gd name="T5" fmla="*/ 0 h 465"/>
                <a:gd name="T6" fmla="*/ 0 60000 65536"/>
                <a:gd name="T7" fmla="*/ 0 60000 65536"/>
                <a:gd name="T8" fmla="*/ 0 60000 65536"/>
                <a:gd name="T9" fmla="*/ 0 w 1181"/>
                <a:gd name="T10" fmla="*/ 0 h 465"/>
                <a:gd name="T11" fmla="*/ 1181 w 1181"/>
                <a:gd name="T12" fmla="*/ 465 h 465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181" h="465">
                  <a:moveTo>
                    <a:pt x="1181" y="465"/>
                  </a:moveTo>
                  <a:cubicBezTo>
                    <a:pt x="1014" y="444"/>
                    <a:pt x="388" y="418"/>
                    <a:pt x="194" y="340"/>
                  </a:cubicBezTo>
                  <a:cubicBezTo>
                    <a:pt x="0" y="262"/>
                    <a:pt x="53" y="71"/>
                    <a:pt x="16" y="0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39" name="Freeform 71"/>
            <p:cNvSpPr>
              <a:spLocks/>
            </p:cNvSpPr>
            <p:nvPr/>
          </p:nvSpPr>
          <p:spPr bwMode="auto">
            <a:xfrm>
              <a:off x="3033" y="2964"/>
              <a:ext cx="1047" cy="458"/>
            </a:xfrm>
            <a:custGeom>
              <a:avLst/>
              <a:gdLst>
                <a:gd name="T0" fmla="*/ 1047 w 1047"/>
                <a:gd name="T1" fmla="*/ 458 h 458"/>
                <a:gd name="T2" fmla="*/ 172 w 1047"/>
                <a:gd name="T3" fmla="*/ 338 h 458"/>
                <a:gd name="T4" fmla="*/ 12 w 1047"/>
                <a:gd name="T5" fmla="*/ 0 h 458"/>
                <a:gd name="T6" fmla="*/ 0 60000 65536"/>
                <a:gd name="T7" fmla="*/ 0 60000 65536"/>
                <a:gd name="T8" fmla="*/ 0 60000 65536"/>
                <a:gd name="T9" fmla="*/ 0 w 1047"/>
                <a:gd name="T10" fmla="*/ 0 h 458"/>
                <a:gd name="T11" fmla="*/ 1047 w 1047"/>
                <a:gd name="T12" fmla="*/ 458 h 45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047" h="458">
                  <a:moveTo>
                    <a:pt x="1047" y="458"/>
                  </a:moveTo>
                  <a:cubicBezTo>
                    <a:pt x="899" y="438"/>
                    <a:pt x="344" y="414"/>
                    <a:pt x="172" y="338"/>
                  </a:cubicBezTo>
                  <a:cubicBezTo>
                    <a:pt x="0" y="262"/>
                    <a:pt x="45" y="70"/>
                    <a:pt x="12" y="0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40" name="Freeform 72"/>
            <p:cNvSpPr>
              <a:spLocks/>
            </p:cNvSpPr>
            <p:nvPr/>
          </p:nvSpPr>
          <p:spPr bwMode="auto">
            <a:xfrm rot="5400000" flipV="1">
              <a:off x="3443" y="2781"/>
              <a:ext cx="460" cy="818"/>
            </a:xfrm>
            <a:custGeom>
              <a:avLst/>
              <a:gdLst>
                <a:gd name="T0" fmla="*/ 131 w 630"/>
                <a:gd name="T1" fmla="*/ 5086 h 518"/>
                <a:gd name="T2" fmla="*/ 99 w 630"/>
                <a:gd name="T3" fmla="*/ 848 h 518"/>
                <a:gd name="T4" fmla="*/ 0 w 630"/>
                <a:gd name="T5" fmla="*/ 21 h 518"/>
                <a:gd name="T6" fmla="*/ 0 60000 65536"/>
                <a:gd name="T7" fmla="*/ 0 60000 65536"/>
                <a:gd name="T8" fmla="*/ 0 60000 65536"/>
                <a:gd name="T9" fmla="*/ 0 w 630"/>
                <a:gd name="T10" fmla="*/ 0 h 518"/>
                <a:gd name="T11" fmla="*/ 630 w 630"/>
                <a:gd name="T12" fmla="*/ 518 h 5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630" h="518">
                  <a:moveTo>
                    <a:pt x="630" y="518"/>
                  </a:moveTo>
                  <a:cubicBezTo>
                    <a:pt x="604" y="445"/>
                    <a:pt x="579" y="172"/>
                    <a:pt x="474" y="86"/>
                  </a:cubicBezTo>
                  <a:cubicBezTo>
                    <a:pt x="369" y="0"/>
                    <a:pt x="99" y="19"/>
                    <a:pt x="0" y="2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7141" name="Freeform 73"/>
            <p:cNvSpPr>
              <a:spLocks/>
            </p:cNvSpPr>
            <p:nvPr/>
          </p:nvSpPr>
          <p:spPr bwMode="auto">
            <a:xfrm>
              <a:off x="2690" y="2958"/>
              <a:ext cx="1251" cy="452"/>
            </a:xfrm>
            <a:custGeom>
              <a:avLst/>
              <a:gdLst>
                <a:gd name="T0" fmla="*/ 1251 w 1251"/>
                <a:gd name="T1" fmla="*/ 452 h 452"/>
                <a:gd name="T2" fmla="*/ 205 w 1251"/>
                <a:gd name="T3" fmla="*/ 335 h 452"/>
                <a:gd name="T4" fmla="*/ 22 w 1251"/>
                <a:gd name="T5" fmla="*/ 0 h 452"/>
                <a:gd name="T6" fmla="*/ 0 60000 65536"/>
                <a:gd name="T7" fmla="*/ 0 60000 65536"/>
                <a:gd name="T8" fmla="*/ 0 60000 65536"/>
                <a:gd name="T9" fmla="*/ 0 w 1251"/>
                <a:gd name="T10" fmla="*/ 0 h 452"/>
                <a:gd name="T11" fmla="*/ 1251 w 1251"/>
                <a:gd name="T12" fmla="*/ 452 h 45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1251" h="452">
                  <a:moveTo>
                    <a:pt x="1251" y="452"/>
                  </a:moveTo>
                  <a:cubicBezTo>
                    <a:pt x="1074" y="432"/>
                    <a:pt x="410" y="410"/>
                    <a:pt x="205" y="335"/>
                  </a:cubicBezTo>
                  <a:cubicBezTo>
                    <a:pt x="0" y="260"/>
                    <a:pt x="60" y="70"/>
                    <a:pt x="22" y="0"/>
                  </a:cubicBezTo>
                </a:path>
              </a:pathLst>
            </a:cu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sp>
        <p:nvSpPr>
          <p:cNvPr id="557130" name="Text Box 74"/>
          <p:cNvSpPr txBox="1">
            <a:spLocks noChangeArrowheads="1"/>
          </p:cNvSpPr>
          <p:nvPr/>
        </p:nvSpPr>
        <p:spPr bwMode="auto">
          <a:xfrm>
            <a:off x="5432425" y="3873500"/>
            <a:ext cx="1346200" cy="58420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  <p:txBody>
          <a:bodyPr wrap="none">
            <a:spAutoFit/>
          </a:bodyPr>
          <a:lstStyle/>
          <a:p>
            <a:pPr algn="ctr"/>
            <a:r>
              <a:rPr lang="en-US" sz="3200">
                <a:solidFill>
                  <a:srgbClr val="0A0A78"/>
                </a:solidFill>
                <a:latin typeface="Arial" charset="0"/>
              </a:rPr>
              <a:t>Bands</a:t>
            </a:r>
          </a:p>
        </p:txBody>
      </p:sp>
      <p:grpSp>
        <p:nvGrpSpPr>
          <p:cNvPr id="19" name="Group 75"/>
          <p:cNvGrpSpPr>
            <a:grpSpLocks/>
          </p:cNvGrpSpPr>
          <p:nvPr/>
        </p:nvGrpSpPr>
        <p:grpSpPr bwMode="auto">
          <a:xfrm>
            <a:off x="7580313" y="2682875"/>
            <a:ext cx="1392237" cy="1219200"/>
            <a:chOff x="4775" y="1690"/>
            <a:chExt cx="877" cy="768"/>
          </a:xfrm>
        </p:grpSpPr>
        <p:grpSp>
          <p:nvGrpSpPr>
            <p:cNvPr id="20" name="Group 76"/>
            <p:cNvGrpSpPr>
              <a:grpSpLocks/>
            </p:cNvGrpSpPr>
            <p:nvPr/>
          </p:nvGrpSpPr>
          <p:grpSpPr bwMode="auto">
            <a:xfrm>
              <a:off x="4775" y="1690"/>
              <a:ext cx="877" cy="768"/>
              <a:chOff x="4775" y="1690"/>
              <a:chExt cx="877" cy="768"/>
            </a:xfrm>
          </p:grpSpPr>
          <p:sp>
            <p:nvSpPr>
              <p:cNvPr id="47130" name="Freeform 77"/>
              <p:cNvSpPr>
                <a:spLocks/>
              </p:cNvSpPr>
              <p:nvPr/>
            </p:nvSpPr>
            <p:spPr bwMode="auto">
              <a:xfrm>
                <a:off x="4775" y="2214"/>
                <a:ext cx="877" cy="244"/>
              </a:xfrm>
              <a:custGeom>
                <a:avLst/>
                <a:gdLst>
                  <a:gd name="T0" fmla="*/ 0 w 2130"/>
                  <a:gd name="T1" fmla="*/ 0 h 825"/>
                  <a:gd name="T2" fmla="*/ 12 w 2130"/>
                  <a:gd name="T3" fmla="*/ 0 h 825"/>
                  <a:gd name="T4" fmla="*/ 25 w 2130"/>
                  <a:gd name="T5" fmla="*/ 1 h 825"/>
                  <a:gd name="T6" fmla="*/ 9 w 2130"/>
                  <a:gd name="T7" fmla="*/ 2 h 825"/>
                  <a:gd name="T8" fmla="*/ 0 w 2130"/>
                  <a:gd name="T9" fmla="*/ 0 h 8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0"/>
                  <a:gd name="T16" fmla="*/ 0 h 825"/>
                  <a:gd name="T17" fmla="*/ 2130 w 2130"/>
                  <a:gd name="T18" fmla="*/ 825 h 8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0" h="825">
                    <a:moveTo>
                      <a:pt x="0" y="138"/>
                    </a:moveTo>
                    <a:lnTo>
                      <a:pt x="1030" y="0"/>
                    </a:lnTo>
                    <a:lnTo>
                      <a:pt x="2130" y="343"/>
                    </a:lnTo>
                    <a:lnTo>
                      <a:pt x="754" y="825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131" name="Freeform 78"/>
              <p:cNvSpPr>
                <a:spLocks/>
              </p:cNvSpPr>
              <p:nvPr/>
            </p:nvSpPr>
            <p:spPr bwMode="auto">
              <a:xfrm>
                <a:off x="4775" y="2116"/>
                <a:ext cx="877" cy="244"/>
              </a:xfrm>
              <a:custGeom>
                <a:avLst/>
                <a:gdLst>
                  <a:gd name="T0" fmla="*/ 0 w 2130"/>
                  <a:gd name="T1" fmla="*/ 0 h 825"/>
                  <a:gd name="T2" fmla="*/ 12 w 2130"/>
                  <a:gd name="T3" fmla="*/ 0 h 825"/>
                  <a:gd name="T4" fmla="*/ 25 w 2130"/>
                  <a:gd name="T5" fmla="*/ 1 h 825"/>
                  <a:gd name="T6" fmla="*/ 9 w 2130"/>
                  <a:gd name="T7" fmla="*/ 2 h 825"/>
                  <a:gd name="T8" fmla="*/ 0 w 2130"/>
                  <a:gd name="T9" fmla="*/ 0 h 8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0"/>
                  <a:gd name="T16" fmla="*/ 0 h 825"/>
                  <a:gd name="T17" fmla="*/ 2130 w 2130"/>
                  <a:gd name="T18" fmla="*/ 825 h 8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0" h="825">
                    <a:moveTo>
                      <a:pt x="0" y="138"/>
                    </a:moveTo>
                    <a:lnTo>
                      <a:pt x="1030" y="0"/>
                    </a:lnTo>
                    <a:lnTo>
                      <a:pt x="2130" y="343"/>
                    </a:lnTo>
                    <a:lnTo>
                      <a:pt x="754" y="825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132" name="Freeform 79"/>
              <p:cNvSpPr>
                <a:spLocks/>
              </p:cNvSpPr>
              <p:nvPr/>
            </p:nvSpPr>
            <p:spPr bwMode="auto">
              <a:xfrm>
                <a:off x="4775" y="2031"/>
                <a:ext cx="877" cy="244"/>
              </a:xfrm>
              <a:custGeom>
                <a:avLst/>
                <a:gdLst>
                  <a:gd name="T0" fmla="*/ 0 w 2130"/>
                  <a:gd name="T1" fmla="*/ 0 h 825"/>
                  <a:gd name="T2" fmla="*/ 12 w 2130"/>
                  <a:gd name="T3" fmla="*/ 0 h 825"/>
                  <a:gd name="T4" fmla="*/ 25 w 2130"/>
                  <a:gd name="T5" fmla="*/ 1 h 825"/>
                  <a:gd name="T6" fmla="*/ 9 w 2130"/>
                  <a:gd name="T7" fmla="*/ 2 h 825"/>
                  <a:gd name="T8" fmla="*/ 0 w 2130"/>
                  <a:gd name="T9" fmla="*/ 0 h 8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0"/>
                  <a:gd name="T16" fmla="*/ 0 h 825"/>
                  <a:gd name="T17" fmla="*/ 2130 w 2130"/>
                  <a:gd name="T18" fmla="*/ 825 h 8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0" h="825">
                    <a:moveTo>
                      <a:pt x="0" y="138"/>
                    </a:moveTo>
                    <a:lnTo>
                      <a:pt x="1030" y="0"/>
                    </a:lnTo>
                    <a:lnTo>
                      <a:pt x="2130" y="343"/>
                    </a:lnTo>
                    <a:lnTo>
                      <a:pt x="754" y="825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133" name="Freeform 80"/>
              <p:cNvSpPr>
                <a:spLocks/>
              </p:cNvSpPr>
              <p:nvPr/>
            </p:nvSpPr>
            <p:spPr bwMode="auto">
              <a:xfrm>
                <a:off x="4775" y="1945"/>
                <a:ext cx="877" cy="244"/>
              </a:xfrm>
              <a:custGeom>
                <a:avLst/>
                <a:gdLst>
                  <a:gd name="T0" fmla="*/ 0 w 2130"/>
                  <a:gd name="T1" fmla="*/ 0 h 826"/>
                  <a:gd name="T2" fmla="*/ 12 w 2130"/>
                  <a:gd name="T3" fmla="*/ 0 h 826"/>
                  <a:gd name="T4" fmla="*/ 25 w 2130"/>
                  <a:gd name="T5" fmla="*/ 1 h 826"/>
                  <a:gd name="T6" fmla="*/ 9 w 2130"/>
                  <a:gd name="T7" fmla="*/ 2 h 826"/>
                  <a:gd name="T8" fmla="*/ 0 w 2130"/>
                  <a:gd name="T9" fmla="*/ 0 h 8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0"/>
                  <a:gd name="T16" fmla="*/ 0 h 826"/>
                  <a:gd name="T17" fmla="*/ 2130 w 2130"/>
                  <a:gd name="T18" fmla="*/ 826 h 8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0" h="826">
                    <a:moveTo>
                      <a:pt x="0" y="139"/>
                    </a:moveTo>
                    <a:lnTo>
                      <a:pt x="1030" y="0"/>
                    </a:lnTo>
                    <a:lnTo>
                      <a:pt x="2130" y="346"/>
                    </a:lnTo>
                    <a:lnTo>
                      <a:pt x="754" y="826"/>
                    </a:lnTo>
                    <a:lnTo>
                      <a:pt x="0" y="139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134" name="Freeform 81"/>
              <p:cNvSpPr>
                <a:spLocks/>
              </p:cNvSpPr>
              <p:nvPr/>
            </p:nvSpPr>
            <p:spPr bwMode="auto">
              <a:xfrm>
                <a:off x="4775" y="1860"/>
                <a:ext cx="877" cy="244"/>
              </a:xfrm>
              <a:custGeom>
                <a:avLst/>
                <a:gdLst>
                  <a:gd name="T0" fmla="*/ 0 w 2130"/>
                  <a:gd name="T1" fmla="*/ 0 h 826"/>
                  <a:gd name="T2" fmla="*/ 12 w 2130"/>
                  <a:gd name="T3" fmla="*/ 0 h 826"/>
                  <a:gd name="T4" fmla="*/ 25 w 2130"/>
                  <a:gd name="T5" fmla="*/ 1 h 826"/>
                  <a:gd name="T6" fmla="*/ 9 w 2130"/>
                  <a:gd name="T7" fmla="*/ 2 h 826"/>
                  <a:gd name="T8" fmla="*/ 0 w 2130"/>
                  <a:gd name="T9" fmla="*/ 0 h 8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0"/>
                  <a:gd name="T16" fmla="*/ 0 h 826"/>
                  <a:gd name="T17" fmla="*/ 2130 w 2130"/>
                  <a:gd name="T18" fmla="*/ 826 h 8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0" h="826">
                    <a:moveTo>
                      <a:pt x="0" y="138"/>
                    </a:moveTo>
                    <a:lnTo>
                      <a:pt x="1030" y="0"/>
                    </a:lnTo>
                    <a:lnTo>
                      <a:pt x="2130" y="344"/>
                    </a:lnTo>
                    <a:lnTo>
                      <a:pt x="754" y="826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135" name="Freeform 82"/>
              <p:cNvSpPr>
                <a:spLocks/>
              </p:cNvSpPr>
              <p:nvPr/>
            </p:nvSpPr>
            <p:spPr bwMode="auto">
              <a:xfrm>
                <a:off x="4775" y="1775"/>
                <a:ext cx="877" cy="244"/>
              </a:xfrm>
              <a:custGeom>
                <a:avLst/>
                <a:gdLst>
                  <a:gd name="T0" fmla="*/ 0 w 2130"/>
                  <a:gd name="T1" fmla="*/ 0 h 826"/>
                  <a:gd name="T2" fmla="*/ 12 w 2130"/>
                  <a:gd name="T3" fmla="*/ 0 h 826"/>
                  <a:gd name="T4" fmla="*/ 25 w 2130"/>
                  <a:gd name="T5" fmla="*/ 1 h 826"/>
                  <a:gd name="T6" fmla="*/ 9 w 2130"/>
                  <a:gd name="T7" fmla="*/ 2 h 826"/>
                  <a:gd name="T8" fmla="*/ 0 w 2130"/>
                  <a:gd name="T9" fmla="*/ 0 h 8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0"/>
                  <a:gd name="T16" fmla="*/ 0 h 826"/>
                  <a:gd name="T17" fmla="*/ 2130 w 2130"/>
                  <a:gd name="T18" fmla="*/ 826 h 8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0" h="826">
                    <a:moveTo>
                      <a:pt x="0" y="138"/>
                    </a:moveTo>
                    <a:lnTo>
                      <a:pt x="1030" y="0"/>
                    </a:lnTo>
                    <a:lnTo>
                      <a:pt x="2130" y="345"/>
                    </a:lnTo>
                    <a:lnTo>
                      <a:pt x="754" y="826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7136" name="Freeform 83"/>
              <p:cNvSpPr>
                <a:spLocks/>
              </p:cNvSpPr>
              <p:nvPr/>
            </p:nvSpPr>
            <p:spPr bwMode="auto">
              <a:xfrm>
                <a:off x="4775" y="1690"/>
                <a:ext cx="877" cy="244"/>
              </a:xfrm>
              <a:custGeom>
                <a:avLst/>
                <a:gdLst>
                  <a:gd name="T0" fmla="*/ 0 w 2130"/>
                  <a:gd name="T1" fmla="*/ 0 h 826"/>
                  <a:gd name="T2" fmla="*/ 12 w 2130"/>
                  <a:gd name="T3" fmla="*/ 0 h 826"/>
                  <a:gd name="T4" fmla="*/ 25 w 2130"/>
                  <a:gd name="T5" fmla="*/ 1 h 826"/>
                  <a:gd name="T6" fmla="*/ 9 w 2130"/>
                  <a:gd name="T7" fmla="*/ 2 h 826"/>
                  <a:gd name="T8" fmla="*/ 0 w 2130"/>
                  <a:gd name="T9" fmla="*/ 0 h 8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0"/>
                  <a:gd name="T16" fmla="*/ 0 h 826"/>
                  <a:gd name="T17" fmla="*/ 2130 w 2130"/>
                  <a:gd name="T18" fmla="*/ 826 h 8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0" h="826">
                    <a:moveTo>
                      <a:pt x="0" y="137"/>
                    </a:moveTo>
                    <a:lnTo>
                      <a:pt x="1030" y="0"/>
                    </a:lnTo>
                    <a:lnTo>
                      <a:pt x="2130" y="344"/>
                    </a:lnTo>
                    <a:lnTo>
                      <a:pt x="754" y="826"/>
                    </a:lnTo>
                    <a:lnTo>
                      <a:pt x="0" y="137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47124" name="Line 84"/>
            <p:cNvSpPr>
              <a:spLocks noChangeShapeType="1"/>
            </p:cNvSpPr>
            <p:nvPr/>
          </p:nvSpPr>
          <p:spPr bwMode="auto">
            <a:xfrm flipV="1">
              <a:off x="4896" y="1707"/>
              <a:ext cx="381" cy="48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5" name="Line 85"/>
            <p:cNvSpPr>
              <a:spLocks noChangeShapeType="1"/>
            </p:cNvSpPr>
            <p:nvPr/>
          </p:nvSpPr>
          <p:spPr bwMode="auto">
            <a:xfrm flipV="1">
              <a:off x="4995" y="1728"/>
              <a:ext cx="348" cy="57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6" name="Line 86"/>
            <p:cNvSpPr>
              <a:spLocks noChangeShapeType="1"/>
            </p:cNvSpPr>
            <p:nvPr/>
          </p:nvSpPr>
          <p:spPr bwMode="auto">
            <a:xfrm flipV="1">
              <a:off x="5136" y="1749"/>
              <a:ext cx="300" cy="51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7" name="Line 87"/>
            <p:cNvSpPr>
              <a:spLocks noChangeShapeType="1"/>
            </p:cNvSpPr>
            <p:nvPr/>
          </p:nvSpPr>
          <p:spPr bwMode="auto">
            <a:xfrm flipH="1" flipV="1">
              <a:off x="5136" y="1701"/>
              <a:ext cx="306" cy="93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8" name="Line 88"/>
            <p:cNvSpPr>
              <a:spLocks noChangeShapeType="1"/>
            </p:cNvSpPr>
            <p:nvPr/>
          </p:nvSpPr>
          <p:spPr bwMode="auto">
            <a:xfrm flipH="1" flipV="1">
              <a:off x="5022" y="1704"/>
              <a:ext cx="291" cy="99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7129" name="Line 89"/>
            <p:cNvSpPr>
              <a:spLocks noChangeShapeType="1"/>
            </p:cNvSpPr>
            <p:nvPr/>
          </p:nvSpPr>
          <p:spPr bwMode="auto">
            <a:xfrm flipH="1" flipV="1">
              <a:off x="4938" y="1719"/>
              <a:ext cx="264" cy="90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70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70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70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7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557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557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557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1" dur="500"/>
                                        <p:tgtEl>
                                          <p:spTgt spid="557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4" dur="500"/>
                                        <p:tgtEl>
                                          <p:spTgt spid="557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7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557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7079" grpId="0" build="p" autoUpdateAnimBg="0"/>
      <p:bldP spid="557110" grpId="0" animBg="1"/>
      <p:bldP spid="557114" grpId="0" animBg="1"/>
      <p:bldP spid="557121" grpId="0" animBg="1"/>
      <p:bldP spid="557122" grpId="0" animBg="1"/>
      <p:bldP spid="557123" grpId="0" animBg="1"/>
      <p:bldP spid="557130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4410075" y="1697038"/>
            <a:ext cx="3590925" cy="3227387"/>
            <a:chOff x="2778" y="1069"/>
            <a:chExt cx="2262" cy="2033"/>
          </a:xfrm>
        </p:grpSpPr>
        <p:sp>
          <p:nvSpPr>
            <p:cNvPr id="48183" name="Freeform 3"/>
            <p:cNvSpPr>
              <a:spLocks/>
            </p:cNvSpPr>
            <p:nvPr/>
          </p:nvSpPr>
          <p:spPr bwMode="auto">
            <a:xfrm>
              <a:off x="2778" y="1069"/>
              <a:ext cx="575" cy="2033"/>
            </a:xfrm>
            <a:custGeom>
              <a:avLst/>
              <a:gdLst>
                <a:gd name="T0" fmla="*/ 0 w 575"/>
                <a:gd name="T1" fmla="*/ 2033 h 2033"/>
                <a:gd name="T2" fmla="*/ 570 w 575"/>
                <a:gd name="T3" fmla="*/ 0 h 2033"/>
                <a:gd name="T4" fmla="*/ 575 w 575"/>
                <a:gd name="T5" fmla="*/ 1845 h 2033"/>
                <a:gd name="T6" fmla="*/ 0 w 575"/>
                <a:gd name="T7" fmla="*/ 2033 h 20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5"/>
                <a:gd name="T13" fmla="*/ 0 h 2033"/>
                <a:gd name="T14" fmla="*/ 575 w 575"/>
                <a:gd name="T15" fmla="*/ 2033 h 20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5" h="2033">
                  <a:moveTo>
                    <a:pt x="0" y="2033"/>
                  </a:moveTo>
                  <a:lnTo>
                    <a:pt x="570" y="0"/>
                  </a:lnTo>
                  <a:lnTo>
                    <a:pt x="575" y="1845"/>
                  </a:lnTo>
                  <a:lnTo>
                    <a:pt x="0" y="2033"/>
                  </a:lnTo>
                  <a:close/>
                </a:path>
              </a:pathLst>
            </a:custGeom>
            <a:noFill/>
            <a:ln w="12700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4" name="Freeform 4"/>
            <p:cNvSpPr>
              <a:spLocks/>
            </p:cNvSpPr>
            <p:nvPr/>
          </p:nvSpPr>
          <p:spPr bwMode="auto">
            <a:xfrm>
              <a:off x="2779" y="2919"/>
              <a:ext cx="1802" cy="180"/>
            </a:xfrm>
            <a:custGeom>
              <a:avLst/>
              <a:gdLst>
                <a:gd name="T0" fmla="*/ 0 w 1802"/>
                <a:gd name="T1" fmla="*/ 180 h 180"/>
                <a:gd name="T2" fmla="*/ 568 w 1802"/>
                <a:gd name="T3" fmla="*/ 0 h 180"/>
                <a:gd name="T4" fmla="*/ 1802 w 1802"/>
                <a:gd name="T5" fmla="*/ 0 h 180"/>
                <a:gd name="T6" fmla="*/ 0 w 1802"/>
                <a:gd name="T7" fmla="*/ 180 h 18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802"/>
                <a:gd name="T13" fmla="*/ 0 h 180"/>
                <a:gd name="T14" fmla="*/ 1802 w 1802"/>
                <a:gd name="T15" fmla="*/ 180 h 18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802" h="180">
                  <a:moveTo>
                    <a:pt x="0" y="180"/>
                  </a:moveTo>
                  <a:lnTo>
                    <a:pt x="568" y="0"/>
                  </a:lnTo>
                  <a:lnTo>
                    <a:pt x="1802" y="0"/>
                  </a:lnTo>
                  <a:lnTo>
                    <a:pt x="0" y="180"/>
                  </a:lnTo>
                  <a:close/>
                </a:path>
              </a:pathLst>
            </a:custGeom>
            <a:noFill/>
            <a:ln w="12700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5" name="Line 5"/>
            <p:cNvSpPr>
              <a:spLocks noChangeShapeType="1"/>
            </p:cNvSpPr>
            <p:nvPr/>
          </p:nvSpPr>
          <p:spPr bwMode="auto">
            <a:xfrm flipH="1">
              <a:off x="3207" y="1514"/>
              <a:ext cx="243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6" name="Rectangle 6"/>
            <p:cNvSpPr>
              <a:spLocks noChangeArrowheads="1"/>
            </p:cNvSpPr>
            <p:nvPr/>
          </p:nvSpPr>
          <p:spPr bwMode="auto">
            <a:xfrm>
              <a:off x="3600" y="1074"/>
              <a:ext cx="339" cy="1844"/>
            </a:xfrm>
            <a:prstGeom prst="rect">
              <a:avLst/>
            </a:prstGeom>
            <a:gradFill rotWithShape="0">
              <a:gsLst>
                <a:gs pos="0">
                  <a:srgbClr val="00FF01"/>
                </a:gs>
                <a:gs pos="100000">
                  <a:srgbClr val="FF00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8187" name="Rectangle 7"/>
            <p:cNvSpPr>
              <a:spLocks noChangeArrowheads="1"/>
            </p:cNvSpPr>
            <p:nvPr/>
          </p:nvSpPr>
          <p:spPr bwMode="auto">
            <a:xfrm>
              <a:off x="3935" y="1077"/>
              <a:ext cx="651" cy="1846"/>
            </a:xfrm>
            <a:prstGeom prst="rect">
              <a:avLst/>
            </a:prstGeom>
            <a:solidFill>
              <a:srgbClr val="FF0000"/>
            </a:solidFill>
            <a:ln w="22225">
              <a:noFill/>
              <a:miter lim="800000"/>
              <a:headEnd type="none" w="sm" len="sm"/>
              <a:tailEnd type="none" w="med" len="lg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8188" name="Rectangle 8"/>
            <p:cNvSpPr>
              <a:spLocks noChangeArrowheads="1"/>
            </p:cNvSpPr>
            <p:nvPr/>
          </p:nvSpPr>
          <p:spPr bwMode="auto">
            <a:xfrm>
              <a:off x="3350" y="1074"/>
              <a:ext cx="329" cy="1844"/>
            </a:xfrm>
            <a:prstGeom prst="rect">
              <a:avLst/>
            </a:prstGeom>
            <a:gradFill rotWithShape="0">
              <a:gsLst>
                <a:gs pos="0">
                  <a:srgbClr val="0000FF"/>
                </a:gs>
                <a:gs pos="100000">
                  <a:srgbClr val="00FF00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48189" name="Text Box 9"/>
            <p:cNvSpPr txBox="1">
              <a:spLocks noChangeArrowheads="1"/>
            </p:cNvSpPr>
            <p:nvPr/>
          </p:nvSpPr>
          <p:spPr bwMode="auto">
            <a:xfrm>
              <a:off x="3025" y="1435"/>
              <a:ext cx="405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spcBef>
                  <a:spcPct val="50000"/>
                </a:spcBef>
              </a:pPr>
              <a:r>
                <a:rPr lang="en-US" sz="1200">
                  <a:solidFill>
                    <a:srgbClr val="0A0A78"/>
                  </a:solidFill>
                  <a:latin typeface="Arial" charset="0"/>
                </a:rPr>
                <a:t>50</a:t>
              </a:r>
            </a:p>
          </p:txBody>
        </p:sp>
        <p:sp>
          <p:nvSpPr>
            <p:cNvPr id="48190" name="Text Box 10"/>
            <p:cNvSpPr txBox="1">
              <a:spLocks noChangeArrowheads="1"/>
            </p:cNvSpPr>
            <p:nvPr/>
          </p:nvSpPr>
          <p:spPr bwMode="auto">
            <a:xfrm rot="-5400000">
              <a:off x="2527" y="2063"/>
              <a:ext cx="1407" cy="17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lang="en-US" sz="1200" b="1">
                  <a:solidFill>
                    <a:srgbClr val="0A0A78"/>
                  </a:solidFill>
                  <a:latin typeface="Arial" charset="0"/>
                </a:rPr>
                <a:t>% Reflectance</a:t>
              </a:r>
              <a:endParaRPr lang="en-US" sz="1200">
                <a:solidFill>
                  <a:srgbClr val="0A0A78"/>
                </a:solidFill>
                <a:latin typeface="Arial" charset="0"/>
              </a:endParaRPr>
            </a:p>
          </p:txBody>
        </p:sp>
        <p:sp>
          <p:nvSpPr>
            <p:cNvPr id="48191" name="Line 11"/>
            <p:cNvSpPr>
              <a:spLocks noChangeShapeType="1"/>
            </p:cNvSpPr>
            <p:nvPr/>
          </p:nvSpPr>
          <p:spPr bwMode="auto">
            <a:xfrm>
              <a:off x="3348" y="1074"/>
              <a:ext cx="0" cy="1840"/>
            </a:xfrm>
            <a:prstGeom prst="line">
              <a:avLst/>
            </a:prstGeom>
            <a:noFill/>
            <a:ln w="222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2" name="Line 12"/>
            <p:cNvSpPr>
              <a:spLocks noChangeShapeType="1"/>
            </p:cNvSpPr>
            <p:nvPr/>
          </p:nvSpPr>
          <p:spPr bwMode="auto">
            <a:xfrm flipH="1">
              <a:off x="3197" y="2921"/>
              <a:ext cx="24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3" name="Text Box 13"/>
            <p:cNvSpPr txBox="1">
              <a:spLocks noChangeArrowheads="1"/>
            </p:cNvSpPr>
            <p:nvPr/>
          </p:nvSpPr>
          <p:spPr bwMode="auto">
            <a:xfrm>
              <a:off x="3080" y="2833"/>
              <a:ext cx="406" cy="15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spcBef>
                  <a:spcPct val="50000"/>
                </a:spcBef>
              </a:pPr>
              <a:r>
                <a:rPr lang="en-US" sz="1200">
                  <a:solidFill>
                    <a:srgbClr val="0A0A78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48194" name="Freeform 14"/>
            <p:cNvSpPr>
              <a:spLocks/>
            </p:cNvSpPr>
            <p:nvPr/>
          </p:nvSpPr>
          <p:spPr bwMode="auto">
            <a:xfrm>
              <a:off x="3343" y="2919"/>
              <a:ext cx="1243" cy="2"/>
            </a:xfrm>
            <a:custGeom>
              <a:avLst/>
              <a:gdLst>
                <a:gd name="T0" fmla="*/ 0 w 976"/>
                <a:gd name="T1" fmla="*/ 0 h 1"/>
                <a:gd name="T2" fmla="*/ 3271 w 976"/>
                <a:gd name="T3" fmla="*/ 0 h 1"/>
                <a:gd name="T4" fmla="*/ 0 60000 65536"/>
                <a:gd name="T5" fmla="*/ 0 60000 65536"/>
                <a:gd name="T6" fmla="*/ 0 w 976"/>
                <a:gd name="T7" fmla="*/ 0 h 1"/>
                <a:gd name="T8" fmla="*/ 976 w 97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76" h="1">
                  <a:moveTo>
                    <a:pt x="0" y="0"/>
                  </a:moveTo>
                  <a:lnTo>
                    <a:pt x="976" y="0"/>
                  </a:lnTo>
                </a:path>
              </a:pathLst>
            </a:custGeom>
            <a:noFill/>
            <a:ln w="222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95" name="Text Box 15"/>
            <p:cNvSpPr txBox="1">
              <a:spLocks noChangeArrowheads="1"/>
            </p:cNvSpPr>
            <p:nvPr/>
          </p:nvSpPr>
          <p:spPr bwMode="auto">
            <a:xfrm>
              <a:off x="3303" y="2899"/>
              <a:ext cx="1737" cy="16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marL="519113" indent="-519113">
                <a:spcBef>
                  <a:spcPct val="50000"/>
                </a:spcBef>
              </a:pPr>
              <a:r>
                <a:rPr lang="en-US" sz="1100">
                  <a:solidFill>
                    <a:srgbClr val="0A0A78"/>
                  </a:solidFill>
                  <a:latin typeface="Arial" charset="0"/>
                </a:rPr>
                <a:t>.4      .6      .8     1.0   1.2   1.4</a:t>
              </a:r>
            </a:p>
          </p:txBody>
        </p:sp>
      </p:grpSp>
      <p:sp>
        <p:nvSpPr>
          <p:cNvPr id="48131" name="Rectangle 16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1143000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  <a:latin typeface="Verdana" pitchFamily="34" charset="0"/>
              </a:rPr>
              <a:t>Spectral Signatures</a:t>
            </a:r>
          </a:p>
        </p:txBody>
      </p:sp>
      <p:sp>
        <p:nvSpPr>
          <p:cNvPr id="48132" name="Rectangle 17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903288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n-US" sz="2800" smtClean="0">
                <a:latin typeface="Verdana" pitchFamily="34" charset="0"/>
              </a:rPr>
              <a:t>Signal received by sensor depends on land cover</a:t>
            </a:r>
          </a:p>
        </p:txBody>
      </p:sp>
      <p:grpSp>
        <p:nvGrpSpPr>
          <p:cNvPr id="3" name="Group 18"/>
          <p:cNvGrpSpPr>
            <a:grpSpLocks/>
          </p:cNvGrpSpPr>
          <p:nvPr/>
        </p:nvGrpSpPr>
        <p:grpSpPr bwMode="auto">
          <a:xfrm>
            <a:off x="1125538" y="4391025"/>
            <a:ext cx="3875087" cy="1868488"/>
            <a:chOff x="1045" y="2049"/>
            <a:chExt cx="3929" cy="1894"/>
          </a:xfrm>
        </p:grpSpPr>
        <p:pic>
          <p:nvPicPr>
            <p:cNvPr id="48181" name="Picture 19"/>
            <p:cNvPicPr>
              <a:picLocks noChangeAspect="1" noChangeArrowheads="1"/>
            </p:cNvPicPr>
            <p:nvPr/>
          </p:nvPicPr>
          <p:blipFill>
            <a:blip r:embed="rId3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</a:blip>
            <a:srcRect l="3377" b="3603"/>
            <a:stretch>
              <a:fillRect/>
            </a:stretch>
          </p:blipFill>
          <p:spPr bwMode="auto">
            <a:xfrm>
              <a:off x="1045" y="2049"/>
              <a:ext cx="3929" cy="1894"/>
            </a:xfrm>
            <a:prstGeom prst="rect">
              <a:avLst/>
            </a:prstGeom>
            <a:noFill/>
            <a:ln w="12700">
              <a:noFill/>
              <a:miter lim="800000"/>
              <a:headEnd type="none" w="sm" len="sm"/>
              <a:tailEnd type="none" w="sm" len="sm"/>
            </a:ln>
          </p:spPr>
        </p:pic>
        <p:pic>
          <p:nvPicPr>
            <p:cNvPr id="48182" name="Picture 20"/>
            <p:cNvPicPr>
              <a:picLocks noChangeAspect="1" noChangeArrowheads="1"/>
            </p:cNvPicPr>
            <p:nvPr/>
          </p:nvPicPr>
          <p:blipFill>
            <a:blip r:embed="rId4">
              <a:clrChange>
                <a:clrFrom>
                  <a:srgbClr val="000000"/>
                </a:clrFrom>
                <a:clrTo>
                  <a:srgbClr val="000000">
                    <a:alpha val="0"/>
                  </a:srgbClr>
                </a:clrTo>
              </a:clrChange>
              <a:lum bright="18000" contrast="12000"/>
            </a:blip>
            <a:srcRect/>
            <a:stretch>
              <a:fillRect/>
            </a:stretch>
          </p:blipFill>
          <p:spPr bwMode="auto">
            <a:xfrm>
              <a:off x="4134" y="2659"/>
              <a:ext cx="812" cy="939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</p:pic>
      </p:grpSp>
      <p:grpSp>
        <p:nvGrpSpPr>
          <p:cNvPr id="4" name="Group 21"/>
          <p:cNvGrpSpPr>
            <a:grpSpLocks/>
          </p:cNvGrpSpPr>
          <p:nvPr/>
        </p:nvGrpSpPr>
        <p:grpSpPr bwMode="auto">
          <a:xfrm>
            <a:off x="4541838" y="5443538"/>
            <a:ext cx="1147762" cy="79375"/>
            <a:chOff x="4109" y="3053"/>
            <a:chExt cx="1016" cy="41"/>
          </a:xfrm>
        </p:grpSpPr>
        <p:sp>
          <p:nvSpPr>
            <p:cNvPr id="48179" name="Line 22"/>
            <p:cNvSpPr>
              <a:spLocks noChangeShapeType="1"/>
            </p:cNvSpPr>
            <p:nvPr/>
          </p:nvSpPr>
          <p:spPr bwMode="auto">
            <a:xfrm flipV="1">
              <a:off x="4109" y="3053"/>
              <a:ext cx="1016" cy="41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80" name="Line 23"/>
            <p:cNvSpPr>
              <a:spLocks noChangeShapeType="1"/>
            </p:cNvSpPr>
            <p:nvPr/>
          </p:nvSpPr>
          <p:spPr bwMode="auto">
            <a:xfrm flipH="1">
              <a:off x="4216" y="3072"/>
              <a:ext cx="400" cy="16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59128" name="Oval 24"/>
          <p:cNvSpPr>
            <a:spLocks noChangeAspect="1" noChangeArrowheads="1"/>
          </p:cNvSpPr>
          <p:nvPr/>
        </p:nvSpPr>
        <p:spPr bwMode="auto">
          <a:xfrm>
            <a:off x="6018213" y="4179888"/>
            <a:ext cx="58737" cy="58737"/>
          </a:xfrm>
          <a:prstGeom prst="ellipse">
            <a:avLst/>
          </a:prstGeom>
          <a:solidFill>
            <a:schemeClr val="bg2"/>
          </a:solidFill>
          <a:ln w="22225">
            <a:noFill/>
            <a:round/>
            <a:headEnd type="none" w="sm" len="sm"/>
            <a:tailEnd type="none" w="med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9129" name="Oval 25"/>
          <p:cNvSpPr>
            <a:spLocks noChangeAspect="1" noChangeArrowheads="1"/>
          </p:cNvSpPr>
          <p:nvPr/>
        </p:nvSpPr>
        <p:spPr bwMode="auto">
          <a:xfrm>
            <a:off x="5783263" y="4076700"/>
            <a:ext cx="58737" cy="58738"/>
          </a:xfrm>
          <a:prstGeom prst="ellipse">
            <a:avLst/>
          </a:prstGeom>
          <a:solidFill>
            <a:schemeClr val="bg2"/>
          </a:solidFill>
          <a:ln w="22225">
            <a:noFill/>
            <a:round/>
            <a:headEnd type="none" w="sm" len="sm"/>
            <a:tailEnd type="none" w="med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9130" name="Oval 26"/>
          <p:cNvSpPr>
            <a:spLocks noChangeAspect="1" noChangeArrowheads="1"/>
          </p:cNvSpPr>
          <p:nvPr/>
        </p:nvSpPr>
        <p:spPr bwMode="auto">
          <a:xfrm>
            <a:off x="5426075" y="4171950"/>
            <a:ext cx="58738" cy="58738"/>
          </a:xfrm>
          <a:prstGeom prst="ellipse">
            <a:avLst/>
          </a:prstGeom>
          <a:solidFill>
            <a:schemeClr val="bg2"/>
          </a:solidFill>
          <a:ln w="22225">
            <a:noFill/>
            <a:round/>
            <a:headEnd type="none" w="sm" len="sm"/>
            <a:tailEnd type="none" w="med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9131" name="Oval 27"/>
          <p:cNvSpPr>
            <a:spLocks noChangeAspect="1" noChangeArrowheads="1"/>
          </p:cNvSpPr>
          <p:nvPr/>
        </p:nvSpPr>
        <p:spPr bwMode="auto">
          <a:xfrm>
            <a:off x="6362700" y="2376488"/>
            <a:ext cx="58738" cy="58737"/>
          </a:xfrm>
          <a:prstGeom prst="ellipse">
            <a:avLst/>
          </a:prstGeom>
          <a:solidFill>
            <a:schemeClr val="bg2"/>
          </a:solidFill>
          <a:ln w="22225">
            <a:noFill/>
            <a:round/>
            <a:headEnd type="none" w="sm" len="sm"/>
            <a:tailEnd type="none" w="med" len="lg"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59132" name="Text Box 28"/>
          <p:cNvSpPr txBox="1">
            <a:spLocks noChangeArrowheads="1"/>
          </p:cNvSpPr>
          <p:nvPr/>
        </p:nvSpPr>
        <p:spPr bwMode="auto">
          <a:xfrm>
            <a:off x="5757863" y="5089525"/>
            <a:ext cx="3290887" cy="101600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A0A78"/>
                </a:solidFill>
                <a:latin typeface="Arial" charset="0"/>
              </a:rPr>
              <a:t>Green - Highest reflectance hence we see green trees</a:t>
            </a:r>
          </a:p>
        </p:txBody>
      </p:sp>
      <p:grpSp>
        <p:nvGrpSpPr>
          <p:cNvPr id="5" name="Group 29"/>
          <p:cNvGrpSpPr>
            <a:grpSpLocks/>
          </p:cNvGrpSpPr>
          <p:nvPr/>
        </p:nvGrpSpPr>
        <p:grpSpPr bwMode="auto">
          <a:xfrm>
            <a:off x="4248150" y="4252913"/>
            <a:ext cx="298450" cy="1258887"/>
            <a:chOff x="2598" y="2325"/>
            <a:chExt cx="266" cy="1147"/>
          </a:xfrm>
        </p:grpSpPr>
        <p:sp>
          <p:nvSpPr>
            <p:cNvPr id="48177" name="Line 30"/>
            <p:cNvSpPr>
              <a:spLocks noChangeShapeType="1"/>
            </p:cNvSpPr>
            <p:nvPr/>
          </p:nvSpPr>
          <p:spPr bwMode="auto">
            <a:xfrm flipH="1" flipV="1">
              <a:off x="2720" y="2864"/>
              <a:ext cx="144" cy="608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8" name="Line 31"/>
            <p:cNvSpPr>
              <a:spLocks noChangeShapeType="1"/>
            </p:cNvSpPr>
            <p:nvPr/>
          </p:nvSpPr>
          <p:spPr bwMode="auto">
            <a:xfrm flipH="1" flipV="1">
              <a:off x="2598" y="2325"/>
              <a:ext cx="157" cy="674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6" name="Group 32"/>
          <p:cNvGrpSpPr>
            <a:grpSpLocks/>
          </p:cNvGrpSpPr>
          <p:nvPr/>
        </p:nvGrpSpPr>
        <p:grpSpPr bwMode="auto">
          <a:xfrm>
            <a:off x="5461000" y="4103688"/>
            <a:ext cx="560388" cy="1235075"/>
            <a:chOff x="3424" y="2313"/>
            <a:chExt cx="377" cy="1050"/>
          </a:xfrm>
        </p:grpSpPr>
        <p:sp>
          <p:nvSpPr>
            <p:cNvPr id="48174" name="Line 33"/>
            <p:cNvSpPr>
              <a:spLocks noChangeShapeType="1"/>
            </p:cNvSpPr>
            <p:nvPr/>
          </p:nvSpPr>
          <p:spPr bwMode="auto">
            <a:xfrm flipH="1" flipV="1">
              <a:off x="3648" y="2313"/>
              <a:ext cx="0" cy="1040"/>
            </a:xfrm>
            <a:prstGeom prst="line">
              <a:avLst/>
            </a:prstGeom>
            <a:noFill/>
            <a:ln w="19050">
              <a:solidFill>
                <a:srgbClr val="A50021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5" name="Line 34"/>
            <p:cNvSpPr>
              <a:spLocks noChangeShapeType="1"/>
            </p:cNvSpPr>
            <p:nvPr/>
          </p:nvSpPr>
          <p:spPr bwMode="auto">
            <a:xfrm flipH="1" flipV="1">
              <a:off x="3424" y="2425"/>
              <a:ext cx="224" cy="938"/>
            </a:xfrm>
            <a:prstGeom prst="line">
              <a:avLst/>
            </a:prstGeom>
            <a:noFill/>
            <a:ln w="19050">
              <a:solidFill>
                <a:srgbClr val="A50021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6" name="Line 35"/>
            <p:cNvSpPr>
              <a:spLocks noChangeShapeType="1"/>
            </p:cNvSpPr>
            <p:nvPr/>
          </p:nvSpPr>
          <p:spPr bwMode="auto">
            <a:xfrm flipV="1">
              <a:off x="3648" y="2394"/>
              <a:ext cx="153" cy="959"/>
            </a:xfrm>
            <a:prstGeom prst="line">
              <a:avLst/>
            </a:prstGeom>
            <a:noFill/>
            <a:ln w="19050">
              <a:solidFill>
                <a:srgbClr val="A50021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59140" name="Freeform 36"/>
          <p:cNvSpPr>
            <a:spLocks/>
          </p:cNvSpPr>
          <p:nvPr/>
        </p:nvSpPr>
        <p:spPr bwMode="auto">
          <a:xfrm>
            <a:off x="5375275" y="2339975"/>
            <a:ext cx="1901825" cy="1971675"/>
          </a:xfrm>
          <a:custGeom>
            <a:avLst/>
            <a:gdLst>
              <a:gd name="T0" fmla="*/ 2147483647 w 940"/>
              <a:gd name="T1" fmla="*/ 2147483647 h 742"/>
              <a:gd name="T2" fmla="*/ 2147483647 w 940"/>
              <a:gd name="T3" fmla="*/ 2147483647 h 742"/>
              <a:gd name="T4" fmla="*/ 2147483647 w 940"/>
              <a:gd name="T5" fmla="*/ 2147483647 h 742"/>
              <a:gd name="T6" fmla="*/ 2147483647 w 940"/>
              <a:gd name="T7" fmla="*/ 2147483647 h 742"/>
              <a:gd name="T8" fmla="*/ 2147483647 w 940"/>
              <a:gd name="T9" fmla="*/ 2147483647 h 742"/>
              <a:gd name="T10" fmla="*/ 2147483647 w 940"/>
              <a:gd name="T11" fmla="*/ 2147483647 h 742"/>
              <a:gd name="T12" fmla="*/ 2147483647 w 940"/>
              <a:gd name="T13" fmla="*/ 2147483647 h 742"/>
              <a:gd name="T14" fmla="*/ 2147483647 w 940"/>
              <a:gd name="T15" fmla="*/ 2147483647 h 742"/>
              <a:gd name="T16" fmla="*/ 2147483647 w 940"/>
              <a:gd name="T17" fmla="*/ 2147483647 h 742"/>
              <a:gd name="T18" fmla="*/ 2147483647 w 940"/>
              <a:gd name="T19" fmla="*/ 2147483647 h 742"/>
              <a:gd name="T20" fmla="*/ 2147483647 w 940"/>
              <a:gd name="T21" fmla="*/ 2147483647 h 742"/>
              <a:gd name="T22" fmla="*/ 2147483647 w 940"/>
              <a:gd name="T23" fmla="*/ 2147483647 h 742"/>
              <a:gd name="T24" fmla="*/ 2147483647 w 940"/>
              <a:gd name="T25" fmla="*/ 2147483647 h 742"/>
              <a:gd name="T26" fmla="*/ 2147483647 w 940"/>
              <a:gd name="T27" fmla="*/ 2147483647 h 742"/>
              <a:gd name="T28" fmla="*/ 2147483647 w 940"/>
              <a:gd name="T29" fmla="*/ 2147483647 h 742"/>
              <a:gd name="T30" fmla="*/ 2147483647 w 940"/>
              <a:gd name="T31" fmla="*/ 2147483647 h 742"/>
              <a:gd name="T32" fmla="*/ 2147483647 w 940"/>
              <a:gd name="T33" fmla="*/ 2147483647 h 742"/>
              <a:gd name="T34" fmla="*/ 2147483647 w 940"/>
              <a:gd name="T35" fmla="*/ 2147483647 h 742"/>
              <a:gd name="T36" fmla="*/ 2147483647 w 940"/>
              <a:gd name="T37" fmla="*/ 2147483647 h 742"/>
              <a:gd name="T38" fmla="*/ 2147483647 w 940"/>
              <a:gd name="T39" fmla="*/ 2147483647 h 742"/>
              <a:gd name="T40" fmla="*/ 2147483647 w 940"/>
              <a:gd name="T41" fmla="*/ 2147483647 h 742"/>
              <a:gd name="T42" fmla="*/ 2147483647 w 940"/>
              <a:gd name="T43" fmla="*/ 2147483647 h 742"/>
              <a:gd name="T44" fmla="*/ 2147483647 w 940"/>
              <a:gd name="T45" fmla="*/ 2147483647 h 742"/>
              <a:gd name="T46" fmla="*/ 2147483647 w 940"/>
              <a:gd name="T47" fmla="*/ 2147483647 h 742"/>
              <a:gd name="T48" fmla="*/ 2147483647 w 940"/>
              <a:gd name="T49" fmla="*/ 2147483647 h 742"/>
              <a:gd name="T50" fmla="*/ 2147483647 w 940"/>
              <a:gd name="T51" fmla="*/ 2147483647 h 742"/>
              <a:gd name="T52" fmla="*/ 2147483647 w 940"/>
              <a:gd name="T53" fmla="*/ 2147483647 h 742"/>
              <a:gd name="T54" fmla="*/ 2147483647 w 940"/>
              <a:gd name="T55" fmla="*/ 2147483647 h 742"/>
              <a:gd name="T56" fmla="*/ 2147483647 w 940"/>
              <a:gd name="T57" fmla="*/ 2147483647 h 742"/>
              <a:gd name="T58" fmla="*/ 2147483647 w 940"/>
              <a:gd name="T59" fmla="*/ 2147483647 h 742"/>
              <a:gd name="T60" fmla="*/ 2147483647 w 940"/>
              <a:gd name="T61" fmla="*/ 2147483647 h 742"/>
              <a:gd name="T62" fmla="*/ 2147483647 w 940"/>
              <a:gd name="T63" fmla="*/ 2147483647 h 742"/>
              <a:gd name="T64" fmla="*/ 2147483647 w 940"/>
              <a:gd name="T65" fmla="*/ 2147483647 h 742"/>
              <a:gd name="T66" fmla="*/ 2147483647 w 940"/>
              <a:gd name="T67" fmla="*/ 2147483647 h 742"/>
              <a:gd name="T68" fmla="*/ 2147483647 w 940"/>
              <a:gd name="T69" fmla="*/ 2147483647 h 742"/>
              <a:gd name="T70" fmla="*/ 2147483647 w 940"/>
              <a:gd name="T71" fmla="*/ 2147483647 h 742"/>
              <a:gd name="T72" fmla="*/ 2147483647 w 940"/>
              <a:gd name="T73" fmla="*/ 2147483647 h 742"/>
              <a:gd name="T74" fmla="*/ 2147483647 w 940"/>
              <a:gd name="T75" fmla="*/ 2147483647 h 742"/>
              <a:gd name="T76" fmla="*/ 2147483647 w 940"/>
              <a:gd name="T77" fmla="*/ 2147483647 h 742"/>
              <a:gd name="T78" fmla="*/ 2147483647 w 940"/>
              <a:gd name="T79" fmla="*/ 2147483647 h 742"/>
              <a:gd name="T80" fmla="*/ 2147483647 w 940"/>
              <a:gd name="T81" fmla="*/ 2147483647 h 742"/>
              <a:gd name="T82" fmla="*/ 2147483647 w 940"/>
              <a:gd name="T83" fmla="*/ 2147483647 h 742"/>
              <a:gd name="T84" fmla="*/ 2147483647 w 940"/>
              <a:gd name="T85" fmla="*/ 2147483647 h 742"/>
              <a:gd name="T86" fmla="*/ 2147483647 w 940"/>
              <a:gd name="T87" fmla="*/ 0 h 742"/>
              <a:gd name="T88" fmla="*/ 2147483647 w 940"/>
              <a:gd name="T89" fmla="*/ 2147483647 h 742"/>
              <a:gd name="T90" fmla="*/ 2147483647 w 940"/>
              <a:gd name="T91" fmla="*/ 2147483647 h 742"/>
              <a:gd name="T92" fmla="*/ 2147483647 w 940"/>
              <a:gd name="T93" fmla="*/ 2147483647 h 742"/>
              <a:gd name="T94" fmla="*/ 2147483647 w 940"/>
              <a:gd name="T95" fmla="*/ 2147483647 h 742"/>
              <a:gd name="T96" fmla="*/ 2147483647 w 940"/>
              <a:gd name="T97" fmla="*/ 2147483647 h 742"/>
              <a:gd name="T98" fmla="*/ 2147483647 w 940"/>
              <a:gd name="T99" fmla="*/ 2147483647 h 742"/>
              <a:gd name="T100" fmla="*/ 2147483647 w 940"/>
              <a:gd name="T101" fmla="*/ 2147483647 h 742"/>
              <a:gd name="T102" fmla="*/ 2147483647 w 940"/>
              <a:gd name="T103" fmla="*/ 2147483647 h 742"/>
              <a:gd name="T104" fmla="*/ 2147483647 w 940"/>
              <a:gd name="T105" fmla="*/ 2147483647 h 742"/>
              <a:gd name="T106" fmla="*/ 2147483647 w 940"/>
              <a:gd name="T107" fmla="*/ 2147483647 h 742"/>
              <a:gd name="T108" fmla="*/ 2147483647 w 940"/>
              <a:gd name="T109" fmla="*/ 2147483647 h 742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w 940"/>
              <a:gd name="T166" fmla="*/ 0 h 742"/>
              <a:gd name="T167" fmla="*/ 940 w 940"/>
              <a:gd name="T168" fmla="*/ 742 h 742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T165" t="T166" r="T167" b="T168"/>
            <a:pathLst>
              <a:path w="940" h="742">
                <a:moveTo>
                  <a:pt x="0" y="742"/>
                </a:moveTo>
                <a:lnTo>
                  <a:pt x="6" y="742"/>
                </a:lnTo>
                <a:lnTo>
                  <a:pt x="6" y="736"/>
                </a:lnTo>
                <a:lnTo>
                  <a:pt x="18" y="736"/>
                </a:lnTo>
                <a:lnTo>
                  <a:pt x="23" y="731"/>
                </a:lnTo>
                <a:lnTo>
                  <a:pt x="29" y="731"/>
                </a:lnTo>
                <a:lnTo>
                  <a:pt x="29" y="725"/>
                </a:lnTo>
                <a:lnTo>
                  <a:pt x="35" y="725"/>
                </a:lnTo>
                <a:lnTo>
                  <a:pt x="35" y="720"/>
                </a:lnTo>
                <a:lnTo>
                  <a:pt x="41" y="720"/>
                </a:lnTo>
                <a:lnTo>
                  <a:pt x="41" y="714"/>
                </a:lnTo>
                <a:lnTo>
                  <a:pt x="53" y="703"/>
                </a:lnTo>
                <a:lnTo>
                  <a:pt x="53" y="697"/>
                </a:lnTo>
                <a:lnTo>
                  <a:pt x="64" y="697"/>
                </a:lnTo>
                <a:lnTo>
                  <a:pt x="100" y="692"/>
                </a:lnTo>
                <a:lnTo>
                  <a:pt x="111" y="686"/>
                </a:lnTo>
                <a:lnTo>
                  <a:pt x="117" y="681"/>
                </a:lnTo>
                <a:lnTo>
                  <a:pt x="123" y="681"/>
                </a:lnTo>
                <a:lnTo>
                  <a:pt x="135" y="675"/>
                </a:lnTo>
                <a:lnTo>
                  <a:pt x="170" y="675"/>
                </a:lnTo>
                <a:lnTo>
                  <a:pt x="205" y="670"/>
                </a:lnTo>
                <a:lnTo>
                  <a:pt x="217" y="670"/>
                </a:lnTo>
                <a:lnTo>
                  <a:pt x="217" y="664"/>
                </a:lnTo>
                <a:lnTo>
                  <a:pt x="223" y="664"/>
                </a:lnTo>
                <a:lnTo>
                  <a:pt x="217" y="664"/>
                </a:lnTo>
                <a:lnTo>
                  <a:pt x="217" y="670"/>
                </a:lnTo>
                <a:lnTo>
                  <a:pt x="229" y="681"/>
                </a:lnTo>
                <a:lnTo>
                  <a:pt x="229" y="692"/>
                </a:lnTo>
                <a:lnTo>
                  <a:pt x="235" y="697"/>
                </a:lnTo>
                <a:lnTo>
                  <a:pt x="235" y="708"/>
                </a:lnTo>
                <a:lnTo>
                  <a:pt x="241" y="714"/>
                </a:lnTo>
                <a:lnTo>
                  <a:pt x="241" y="720"/>
                </a:lnTo>
                <a:lnTo>
                  <a:pt x="246" y="720"/>
                </a:lnTo>
                <a:lnTo>
                  <a:pt x="258" y="725"/>
                </a:lnTo>
                <a:lnTo>
                  <a:pt x="264" y="731"/>
                </a:lnTo>
                <a:lnTo>
                  <a:pt x="270" y="731"/>
                </a:lnTo>
                <a:lnTo>
                  <a:pt x="276" y="736"/>
                </a:lnTo>
                <a:lnTo>
                  <a:pt x="311" y="736"/>
                </a:lnTo>
                <a:lnTo>
                  <a:pt x="334" y="714"/>
                </a:lnTo>
                <a:lnTo>
                  <a:pt x="340" y="714"/>
                </a:lnTo>
                <a:lnTo>
                  <a:pt x="340" y="703"/>
                </a:lnTo>
                <a:lnTo>
                  <a:pt x="346" y="697"/>
                </a:lnTo>
                <a:lnTo>
                  <a:pt x="346" y="686"/>
                </a:lnTo>
                <a:lnTo>
                  <a:pt x="352" y="686"/>
                </a:lnTo>
                <a:lnTo>
                  <a:pt x="352" y="675"/>
                </a:lnTo>
                <a:lnTo>
                  <a:pt x="358" y="664"/>
                </a:lnTo>
                <a:lnTo>
                  <a:pt x="358" y="653"/>
                </a:lnTo>
                <a:lnTo>
                  <a:pt x="364" y="648"/>
                </a:lnTo>
                <a:lnTo>
                  <a:pt x="364" y="631"/>
                </a:lnTo>
                <a:lnTo>
                  <a:pt x="369" y="625"/>
                </a:lnTo>
                <a:lnTo>
                  <a:pt x="369" y="609"/>
                </a:lnTo>
                <a:lnTo>
                  <a:pt x="375" y="603"/>
                </a:lnTo>
                <a:lnTo>
                  <a:pt x="381" y="592"/>
                </a:lnTo>
                <a:lnTo>
                  <a:pt x="381" y="581"/>
                </a:lnTo>
                <a:lnTo>
                  <a:pt x="387" y="576"/>
                </a:lnTo>
                <a:lnTo>
                  <a:pt x="387" y="565"/>
                </a:lnTo>
                <a:lnTo>
                  <a:pt x="393" y="554"/>
                </a:lnTo>
                <a:lnTo>
                  <a:pt x="393" y="531"/>
                </a:lnTo>
                <a:lnTo>
                  <a:pt x="399" y="498"/>
                </a:lnTo>
                <a:lnTo>
                  <a:pt x="399" y="421"/>
                </a:lnTo>
                <a:lnTo>
                  <a:pt x="405" y="415"/>
                </a:lnTo>
                <a:lnTo>
                  <a:pt x="405" y="393"/>
                </a:lnTo>
                <a:lnTo>
                  <a:pt x="416" y="360"/>
                </a:lnTo>
                <a:lnTo>
                  <a:pt x="416" y="205"/>
                </a:lnTo>
                <a:lnTo>
                  <a:pt x="422" y="194"/>
                </a:lnTo>
                <a:lnTo>
                  <a:pt x="422" y="183"/>
                </a:lnTo>
                <a:lnTo>
                  <a:pt x="428" y="172"/>
                </a:lnTo>
                <a:lnTo>
                  <a:pt x="428" y="166"/>
                </a:lnTo>
                <a:lnTo>
                  <a:pt x="434" y="155"/>
                </a:lnTo>
                <a:lnTo>
                  <a:pt x="434" y="149"/>
                </a:lnTo>
                <a:lnTo>
                  <a:pt x="446" y="144"/>
                </a:lnTo>
                <a:lnTo>
                  <a:pt x="452" y="111"/>
                </a:lnTo>
                <a:lnTo>
                  <a:pt x="457" y="105"/>
                </a:lnTo>
                <a:lnTo>
                  <a:pt x="457" y="100"/>
                </a:lnTo>
                <a:lnTo>
                  <a:pt x="469" y="66"/>
                </a:lnTo>
                <a:lnTo>
                  <a:pt x="475" y="61"/>
                </a:lnTo>
                <a:lnTo>
                  <a:pt x="481" y="50"/>
                </a:lnTo>
                <a:lnTo>
                  <a:pt x="487" y="44"/>
                </a:lnTo>
                <a:lnTo>
                  <a:pt x="487" y="39"/>
                </a:lnTo>
                <a:lnTo>
                  <a:pt x="498" y="28"/>
                </a:lnTo>
                <a:lnTo>
                  <a:pt x="504" y="28"/>
                </a:lnTo>
                <a:lnTo>
                  <a:pt x="516" y="22"/>
                </a:lnTo>
                <a:lnTo>
                  <a:pt x="528" y="22"/>
                </a:lnTo>
                <a:lnTo>
                  <a:pt x="528" y="17"/>
                </a:lnTo>
                <a:lnTo>
                  <a:pt x="534" y="11"/>
                </a:lnTo>
                <a:lnTo>
                  <a:pt x="545" y="11"/>
                </a:lnTo>
                <a:lnTo>
                  <a:pt x="551" y="6"/>
                </a:lnTo>
                <a:lnTo>
                  <a:pt x="563" y="0"/>
                </a:lnTo>
                <a:lnTo>
                  <a:pt x="651" y="0"/>
                </a:lnTo>
                <a:lnTo>
                  <a:pt x="686" y="6"/>
                </a:lnTo>
                <a:lnTo>
                  <a:pt x="698" y="11"/>
                </a:lnTo>
                <a:lnTo>
                  <a:pt x="704" y="11"/>
                </a:lnTo>
                <a:lnTo>
                  <a:pt x="710" y="17"/>
                </a:lnTo>
                <a:lnTo>
                  <a:pt x="721" y="17"/>
                </a:lnTo>
                <a:lnTo>
                  <a:pt x="792" y="28"/>
                </a:lnTo>
                <a:lnTo>
                  <a:pt x="839" y="39"/>
                </a:lnTo>
                <a:lnTo>
                  <a:pt x="862" y="39"/>
                </a:lnTo>
                <a:lnTo>
                  <a:pt x="886" y="28"/>
                </a:lnTo>
                <a:lnTo>
                  <a:pt x="891" y="28"/>
                </a:lnTo>
                <a:lnTo>
                  <a:pt x="891" y="22"/>
                </a:lnTo>
                <a:lnTo>
                  <a:pt x="897" y="28"/>
                </a:lnTo>
                <a:lnTo>
                  <a:pt x="903" y="39"/>
                </a:lnTo>
                <a:lnTo>
                  <a:pt x="903" y="50"/>
                </a:lnTo>
                <a:lnTo>
                  <a:pt x="915" y="72"/>
                </a:lnTo>
                <a:lnTo>
                  <a:pt x="915" y="122"/>
                </a:lnTo>
                <a:lnTo>
                  <a:pt x="921" y="127"/>
                </a:lnTo>
                <a:lnTo>
                  <a:pt x="921" y="133"/>
                </a:lnTo>
                <a:lnTo>
                  <a:pt x="927" y="144"/>
                </a:lnTo>
                <a:lnTo>
                  <a:pt x="932" y="149"/>
                </a:lnTo>
                <a:lnTo>
                  <a:pt x="940" y="174"/>
                </a:lnTo>
              </a:path>
            </a:pathLst>
          </a:cu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</p:spPr>
        <p:txBody>
          <a:bodyPr/>
          <a:lstStyle/>
          <a:p>
            <a:endParaRPr lang="en-US"/>
          </a:p>
        </p:txBody>
      </p:sp>
      <p:sp>
        <p:nvSpPr>
          <p:cNvPr id="559141" name="Text Box 37"/>
          <p:cNvSpPr txBox="1">
            <a:spLocks noChangeArrowheads="1"/>
          </p:cNvSpPr>
          <p:nvPr/>
        </p:nvSpPr>
        <p:spPr bwMode="auto">
          <a:xfrm>
            <a:off x="6215063" y="2714625"/>
            <a:ext cx="3290887" cy="101600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  <p:txBody>
          <a:bodyPr>
            <a:spAutoFit/>
          </a:bodyPr>
          <a:lstStyle/>
          <a:p>
            <a:r>
              <a:rPr lang="en-US" sz="2000" b="1">
                <a:solidFill>
                  <a:srgbClr val="0A0A78"/>
                </a:solidFill>
                <a:latin typeface="Arial" charset="0"/>
              </a:rPr>
              <a:t>Spectral Signature unique to healthy vegetation</a:t>
            </a:r>
          </a:p>
        </p:txBody>
      </p:sp>
      <p:pic>
        <p:nvPicPr>
          <p:cNvPr id="559142" name="Picture 38"/>
          <p:cNvPicPr>
            <a:picLocks noChangeAspect="1" noChangeArrowheads="1"/>
          </p:cNvPicPr>
          <p:nvPr/>
        </p:nvPicPr>
        <p:blipFill>
          <a:blip r:embed="rId5"/>
          <a:srcRect l="18040" r="15552" b="19101"/>
          <a:stretch>
            <a:fillRect/>
          </a:stretch>
        </p:blipFill>
        <p:spPr bwMode="auto">
          <a:xfrm>
            <a:off x="2047875" y="4411663"/>
            <a:ext cx="1147763" cy="77470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</p:pic>
      <p:grpSp>
        <p:nvGrpSpPr>
          <p:cNvPr id="7" name="Group 39"/>
          <p:cNvGrpSpPr>
            <a:grpSpLocks/>
          </p:cNvGrpSpPr>
          <p:nvPr/>
        </p:nvGrpSpPr>
        <p:grpSpPr bwMode="auto">
          <a:xfrm>
            <a:off x="2346325" y="3862388"/>
            <a:ext cx="333375" cy="950912"/>
            <a:chOff x="2598" y="2325"/>
            <a:chExt cx="266" cy="1147"/>
          </a:xfrm>
        </p:grpSpPr>
        <p:sp>
          <p:nvSpPr>
            <p:cNvPr id="48172" name="Line 40"/>
            <p:cNvSpPr>
              <a:spLocks noChangeShapeType="1"/>
            </p:cNvSpPr>
            <p:nvPr/>
          </p:nvSpPr>
          <p:spPr bwMode="auto">
            <a:xfrm flipH="1" flipV="1">
              <a:off x="2720" y="2864"/>
              <a:ext cx="144" cy="608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73" name="Line 41"/>
            <p:cNvSpPr>
              <a:spLocks noChangeShapeType="1"/>
            </p:cNvSpPr>
            <p:nvPr/>
          </p:nvSpPr>
          <p:spPr bwMode="auto">
            <a:xfrm flipH="1" flipV="1">
              <a:off x="2598" y="2325"/>
              <a:ext cx="157" cy="674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8" name="Group 42"/>
          <p:cNvGrpSpPr>
            <a:grpSpLocks/>
          </p:cNvGrpSpPr>
          <p:nvPr/>
        </p:nvGrpSpPr>
        <p:grpSpPr bwMode="auto">
          <a:xfrm>
            <a:off x="1208088" y="2530475"/>
            <a:ext cx="1422400" cy="1633538"/>
            <a:chOff x="1825" y="1394"/>
            <a:chExt cx="1047" cy="1202"/>
          </a:xfrm>
        </p:grpSpPr>
        <p:sp>
          <p:nvSpPr>
            <p:cNvPr id="48166" name="Line 43"/>
            <p:cNvSpPr>
              <a:spLocks noChangeShapeType="1"/>
            </p:cNvSpPr>
            <p:nvPr/>
          </p:nvSpPr>
          <p:spPr bwMode="auto">
            <a:xfrm flipH="1">
              <a:off x="1997" y="1668"/>
              <a:ext cx="42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7" name="Text Box 44"/>
            <p:cNvSpPr txBox="1">
              <a:spLocks noChangeArrowheads="1"/>
            </p:cNvSpPr>
            <p:nvPr/>
          </p:nvSpPr>
          <p:spPr bwMode="auto">
            <a:xfrm>
              <a:off x="1825" y="1620"/>
              <a:ext cx="250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spcBef>
                  <a:spcPct val="50000"/>
                </a:spcBef>
              </a:pPr>
              <a:r>
                <a:rPr lang="en-US" sz="900">
                  <a:solidFill>
                    <a:srgbClr val="0A0A78"/>
                  </a:solidFill>
                  <a:latin typeface="Arial" charset="0"/>
                </a:rPr>
                <a:t>50</a:t>
              </a:r>
            </a:p>
          </p:txBody>
        </p:sp>
        <p:sp>
          <p:nvSpPr>
            <p:cNvPr id="48168" name="Line 45"/>
            <p:cNvSpPr>
              <a:spLocks noChangeShapeType="1"/>
            </p:cNvSpPr>
            <p:nvPr/>
          </p:nvSpPr>
          <p:spPr bwMode="auto">
            <a:xfrm>
              <a:off x="2035" y="1394"/>
              <a:ext cx="0" cy="1145"/>
            </a:xfrm>
            <a:prstGeom prst="line">
              <a:avLst/>
            </a:prstGeom>
            <a:ln>
              <a:headEnd type="none" w="sm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8169" name="Text Box 46"/>
            <p:cNvSpPr txBox="1">
              <a:spLocks noChangeArrowheads="1"/>
            </p:cNvSpPr>
            <p:nvPr/>
          </p:nvSpPr>
          <p:spPr bwMode="auto">
            <a:xfrm>
              <a:off x="1871" y="2441"/>
              <a:ext cx="204" cy="15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spcBef>
                  <a:spcPct val="50000"/>
                </a:spcBef>
              </a:pPr>
              <a:r>
                <a:rPr lang="en-US" sz="900">
                  <a:solidFill>
                    <a:srgbClr val="0A0A78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48170" name="Freeform 47"/>
            <p:cNvSpPr>
              <a:spLocks/>
            </p:cNvSpPr>
            <p:nvPr/>
          </p:nvSpPr>
          <p:spPr bwMode="auto">
            <a:xfrm>
              <a:off x="2032" y="2526"/>
              <a:ext cx="774" cy="2"/>
            </a:xfrm>
            <a:custGeom>
              <a:avLst/>
              <a:gdLst>
                <a:gd name="T0" fmla="*/ 0 w 976"/>
                <a:gd name="T1" fmla="*/ 0 h 1"/>
                <a:gd name="T2" fmla="*/ 306 w 976"/>
                <a:gd name="T3" fmla="*/ 0 h 1"/>
                <a:gd name="T4" fmla="*/ 0 60000 65536"/>
                <a:gd name="T5" fmla="*/ 0 60000 65536"/>
                <a:gd name="T6" fmla="*/ 0 w 976"/>
                <a:gd name="T7" fmla="*/ 0 h 1"/>
                <a:gd name="T8" fmla="*/ 976 w 97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76" h="1">
                  <a:moveTo>
                    <a:pt x="0" y="0"/>
                  </a:moveTo>
                  <a:lnTo>
                    <a:pt x="976" y="0"/>
                  </a:lnTo>
                </a:path>
              </a:pathLst>
            </a:custGeom>
            <a:ln>
              <a:headEnd type="none" w="sm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8171" name="Freeform 48"/>
            <p:cNvSpPr>
              <a:spLocks/>
            </p:cNvSpPr>
            <p:nvPr/>
          </p:nvSpPr>
          <p:spPr bwMode="auto">
            <a:xfrm>
              <a:off x="2040" y="1776"/>
              <a:ext cx="832" cy="480"/>
            </a:xfrm>
            <a:custGeom>
              <a:avLst/>
              <a:gdLst>
                <a:gd name="T0" fmla="*/ 0 w 832"/>
                <a:gd name="T1" fmla="*/ 480 h 480"/>
                <a:gd name="T2" fmla="*/ 80 w 832"/>
                <a:gd name="T3" fmla="*/ 360 h 480"/>
                <a:gd name="T4" fmla="*/ 472 w 832"/>
                <a:gd name="T5" fmla="*/ 136 h 480"/>
                <a:gd name="T6" fmla="*/ 576 w 832"/>
                <a:gd name="T7" fmla="*/ 80 h 480"/>
                <a:gd name="T8" fmla="*/ 696 w 832"/>
                <a:gd name="T9" fmla="*/ 48 h 480"/>
                <a:gd name="T10" fmla="*/ 747 w 832"/>
                <a:gd name="T11" fmla="*/ 32 h 480"/>
                <a:gd name="T12" fmla="*/ 807 w 832"/>
                <a:gd name="T13" fmla="*/ 8 h 480"/>
                <a:gd name="T14" fmla="*/ 832 w 832"/>
                <a:gd name="T15" fmla="*/ 0 h 48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32"/>
                <a:gd name="T25" fmla="*/ 0 h 480"/>
                <a:gd name="T26" fmla="*/ 832 w 832"/>
                <a:gd name="T27" fmla="*/ 480 h 48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32" h="480">
                  <a:moveTo>
                    <a:pt x="0" y="480"/>
                  </a:moveTo>
                  <a:cubicBezTo>
                    <a:pt x="39" y="455"/>
                    <a:pt x="39" y="386"/>
                    <a:pt x="80" y="360"/>
                  </a:cubicBezTo>
                  <a:cubicBezTo>
                    <a:pt x="208" y="240"/>
                    <a:pt x="328" y="226"/>
                    <a:pt x="472" y="136"/>
                  </a:cubicBezTo>
                  <a:cubicBezTo>
                    <a:pt x="490" y="125"/>
                    <a:pt x="557" y="90"/>
                    <a:pt x="576" y="80"/>
                  </a:cubicBezTo>
                  <a:cubicBezTo>
                    <a:pt x="611" y="61"/>
                    <a:pt x="659" y="63"/>
                    <a:pt x="696" y="48"/>
                  </a:cubicBezTo>
                  <a:cubicBezTo>
                    <a:pt x="712" y="41"/>
                    <a:pt x="732" y="41"/>
                    <a:pt x="747" y="32"/>
                  </a:cubicBezTo>
                  <a:cubicBezTo>
                    <a:pt x="786" y="8"/>
                    <a:pt x="759" y="21"/>
                    <a:pt x="807" y="8"/>
                  </a:cubicBezTo>
                  <a:cubicBezTo>
                    <a:pt x="815" y="6"/>
                    <a:pt x="832" y="0"/>
                    <a:pt x="832" y="0"/>
                  </a:cubicBezTo>
                </a:path>
              </a:pathLst>
            </a:custGeom>
            <a:ln>
              <a:headEnd type="none" w="sm" len="sm"/>
              <a:tailEnd type="none" w="med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559153" name="Text Box 49"/>
          <p:cNvSpPr txBox="1">
            <a:spLocks noChangeArrowheads="1"/>
          </p:cNvSpPr>
          <p:nvPr/>
        </p:nvSpPr>
        <p:spPr bwMode="auto">
          <a:xfrm>
            <a:off x="1666875" y="4143375"/>
            <a:ext cx="960438" cy="276225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  <p:txBody>
          <a:bodyPr wrap="none">
            <a:spAutoFit/>
          </a:bodyPr>
          <a:lstStyle/>
          <a:p>
            <a:pPr algn="ctr"/>
            <a:r>
              <a:rPr lang="en-US" sz="1200" b="1">
                <a:solidFill>
                  <a:srgbClr val="0A0A78"/>
                </a:solidFill>
                <a:latin typeface="Arial" charset="0"/>
              </a:rPr>
              <a:t>Bare Earth</a:t>
            </a:r>
          </a:p>
        </p:txBody>
      </p:sp>
      <p:grpSp>
        <p:nvGrpSpPr>
          <p:cNvPr id="9" name="Group 50"/>
          <p:cNvGrpSpPr>
            <a:grpSpLocks/>
          </p:cNvGrpSpPr>
          <p:nvPr/>
        </p:nvGrpSpPr>
        <p:grpSpPr bwMode="auto">
          <a:xfrm>
            <a:off x="2687638" y="4021138"/>
            <a:ext cx="185737" cy="777875"/>
            <a:chOff x="1693" y="2533"/>
            <a:chExt cx="117" cy="490"/>
          </a:xfrm>
        </p:grpSpPr>
        <p:sp>
          <p:nvSpPr>
            <p:cNvPr id="48164" name="Line 51"/>
            <p:cNvSpPr>
              <a:spLocks noChangeShapeType="1"/>
            </p:cNvSpPr>
            <p:nvPr/>
          </p:nvSpPr>
          <p:spPr bwMode="auto">
            <a:xfrm flipV="1">
              <a:off x="1693" y="2533"/>
              <a:ext cx="117" cy="490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5" name="Line 52"/>
            <p:cNvSpPr>
              <a:spLocks noChangeShapeType="1"/>
            </p:cNvSpPr>
            <p:nvPr/>
          </p:nvSpPr>
          <p:spPr bwMode="auto">
            <a:xfrm flipH="1">
              <a:off x="1711" y="2763"/>
              <a:ext cx="43" cy="191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559157" name="Picture 5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981325" y="5559425"/>
            <a:ext cx="1041400" cy="67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0" name="Group 54"/>
          <p:cNvGrpSpPr>
            <a:grpSpLocks/>
          </p:cNvGrpSpPr>
          <p:nvPr/>
        </p:nvGrpSpPr>
        <p:grpSpPr bwMode="auto">
          <a:xfrm flipH="1">
            <a:off x="3381375" y="3856038"/>
            <a:ext cx="431800" cy="2074862"/>
            <a:chOff x="2598" y="2325"/>
            <a:chExt cx="266" cy="1147"/>
          </a:xfrm>
        </p:grpSpPr>
        <p:sp>
          <p:nvSpPr>
            <p:cNvPr id="48162" name="Line 55"/>
            <p:cNvSpPr>
              <a:spLocks noChangeShapeType="1"/>
            </p:cNvSpPr>
            <p:nvPr/>
          </p:nvSpPr>
          <p:spPr bwMode="auto">
            <a:xfrm flipH="1" flipV="1">
              <a:off x="2720" y="2864"/>
              <a:ext cx="144" cy="608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3" name="Line 56"/>
            <p:cNvSpPr>
              <a:spLocks noChangeShapeType="1"/>
            </p:cNvSpPr>
            <p:nvPr/>
          </p:nvSpPr>
          <p:spPr bwMode="auto">
            <a:xfrm flipH="1" flipV="1">
              <a:off x="2598" y="2325"/>
              <a:ext cx="157" cy="674"/>
            </a:xfrm>
            <a:prstGeom prst="line">
              <a:avLst/>
            </a:prstGeom>
            <a:noFill/>
            <a:ln w="22225">
              <a:solidFill>
                <a:srgbClr val="A50021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1" name="Group 57"/>
          <p:cNvGrpSpPr>
            <a:grpSpLocks/>
          </p:cNvGrpSpPr>
          <p:nvPr/>
        </p:nvGrpSpPr>
        <p:grpSpPr bwMode="auto">
          <a:xfrm>
            <a:off x="2959100" y="5316538"/>
            <a:ext cx="411163" cy="600075"/>
            <a:chOff x="1834" y="3181"/>
            <a:chExt cx="235" cy="474"/>
          </a:xfrm>
        </p:grpSpPr>
        <p:sp>
          <p:nvSpPr>
            <p:cNvPr id="48160" name="Line 58"/>
            <p:cNvSpPr>
              <a:spLocks noChangeShapeType="1"/>
            </p:cNvSpPr>
            <p:nvPr/>
          </p:nvSpPr>
          <p:spPr bwMode="auto">
            <a:xfrm flipH="1" flipV="1">
              <a:off x="1834" y="3181"/>
              <a:ext cx="235" cy="474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none" w="sm" len="sm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61" name="Line 59"/>
            <p:cNvSpPr>
              <a:spLocks noChangeShapeType="1"/>
            </p:cNvSpPr>
            <p:nvPr/>
          </p:nvSpPr>
          <p:spPr bwMode="auto">
            <a:xfrm>
              <a:off x="1943" y="3404"/>
              <a:ext cx="95" cy="185"/>
            </a:xfrm>
            <a:prstGeom prst="line">
              <a:avLst/>
            </a:prstGeom>
            <a:noFill/>
            <a:ln w="38100">
              <a:solidFill>
                <a:srgbClr val="FFFF00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2" name="Group 60"/>
          <p:cNvGrpSpPr>
            <a:grpSpLocks/>
          </p:cNvGrpSpPr>
          <p:nvPr/>
        </p:nvGrpSpPr>
        <p:grpSpPr bwMode="auto">
          <a:xfrm>
            <a:off x="3090863" y="2314575"/>
            <a:ext cx="1333500" cy="1631950"/>
            <a:chOff x="1929" y="1386"/>
            <a:chExt cx="840" cy="1028"/>
          </a:xfrm>
        </p:grpSpPr>
        <p:sp>
          <p:nvSpPr>
            <p:cNvPr id="48154" name="Line 61"/>
            <p:cNvSpPr>
              <a:spLocks noChangeShapeType="1"/>
            </p:cNvSpPr>
            <p:nvPr/>
          </p:nvSpPr>
          <p:spPr bwMode="auto">
            <a:xfrm flipH="1">
              <a:off x="2076" y="1620"/>
              <a:ext cx="36" cy="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8155" name="Text Box 62"/>
            <p:cNvSpPr txBox="1">
              <a:spLocks noChangeArrowheads="1"/>
            </p:cNvSpPr>
            <p:nvPr/>
          </p:nvSpPr>
          <p:spPr bwMode="auto">
            <a:xfrm>
              <a:off x="1929" y="1579"/>
              <a:ext cx="214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spcBef>
                  <a:spcPct val="50000"/>
                </a:spcBef>
              </a:pPr>
              <a:r>
                <a:rPr lang="en-US" sz="900">
                  <a:solidFill>
                    <a:srgbClr val="0A0A78"/>
                  </a:solidFill>
                  <a:latin typeface="Arial" charset="0"/>
                </a:rPr>
                <a:t>50</a:t>
              </a:r>
            </a:p>
          </p:txBody>
        </p:sp>
        <p:sp>
          <p:nvSpPr>
            <p:cNvPr id="48156" name="Line 63"/>
            <p:cNvSpPr>
              <a:spLocks noChangeShapeType="1"/>
            </p:cNvSpPr>
            <p:nvPr/>
          </p:nvSpPr>
          <p:spPr bwMode="auto">
            <a:xfrm>
              <a:off x="2109" y="1386"/>
              <a:ext cx="0" cy="980"/>
            </a:xfrm>
            <a:prstGeom prst="line">
              <a:avLst/>
            </a:prstGeom>
            <a:ln>
              <a:headEnd type="none" w="sm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8157" name="Text Box 64"/>
            <p:cNvSpPr txBox="1">
              <a:spLocks noChangeArrowheads="1"/>
            </p:cNvSpPr>
            <p:nvPr/>
          </p:nvSpPr>
          <p:spPr bwMode="auto">
            <a:xfrm>
              <a:off x="1968" y="2282"/>
              <a:ext cx="175" cy="1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lnSpc>
                  <a:spcPct val="85000"/>
                </a:lnSpc>
                <a:spcBef>
                  <a:spcPct val="50000"/>
                </a:spcBef>
              </a:pPr>
              <a:r>
                <a:rPr lang="en-US" sz="900">
                  <a:solidFill>
                    <a:srgbClr val="0A0A78"/>
                  </a:solidFill>
                  <a:latin typeface="Arial" charset="0"/>
                </a:rPr>
                <a:t>0</a:t>
              </a:r>
            </a:p>
          </p:txBody>
        </p:sp>
        <p:sp>
          <p:nvSpPr>
            <p:cNvPr id="48158" name="Freeform 65"/>
            <p:cNvSpPr>
              <a:spLocks/>
            </p:cNvSpPr>
            <p:nvPr/>
          </p:nvSpPr>
          <p:spPr bwMode="auto">
            <a:xfrm>
              <a:off x="2106" y="2355"/>
              <a:ext cx="663" cy="2"/>
            </a:xfrm>
            <a:custGeom>
              <a:avLst/>
              <a:gdLst>
                <a:gd name="T0" fmla="*/ 0 w 976"/>
                <a:gd name="T1" fmla="*/ 0 h 1"/>
                <a:gd name="T2" fmla="*/ 141 w 976"/>
                <a:gd name="T3" fmla="*/ 0 h 1"/>
                <a:gd name="T4" fmla="*/ 0 60000 65536"/>
                <a:gd name="T5" fmla="*/ 0 60000 65536"/>
                <a:gd name="T6" fmla="*/ 0 w 976"/>
                <a:gd name="T7" fmla="*/ 0 h 1"/>
                <a:gd name="T8" fmla="*/ 976 w 976"/>
                <a:gd name="T9" fmla="*/ 1 h 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976" h="1">
                  <a:moveTo>
                    <a:pt x="0" y="0"/>
                  </a:moveTo>
                  <a:lnTo>
                    <a:pt x="976" y="0"/>
                  </a:lnTo>
                </a:path>
              </a:pathLst>
            </a:custGeom>
            <a:ln>
              <a:headEnd type="none" w="sm" len="sm"/>
              <a:tailEnd type="none" w="med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  <p:sp>
          <p:nvSpPr>
            <p:cNvPr id="48159" name="Freeform 66"/>
            <p:cNvSpPr>
              <a:spLocks/>
            </p:cNvSpPr>
            <p:nvPr/>
          </p:nvSpPr>
          <p:spPr bwMode="auto">
            <a:xfrm>
              <a:off x="2112" y="2267"/>
              <a:ext cx="392" cy="77"/>
            </a:xfrm>
            <a:custGeom>
              <a:avLst/>
              <a:gdLst>
                <a:gd name="T0" fmla="*/ 0 w 392"/>
                <a:gd name="T1" fmla="*/ 21 h 77"/>
                <a:gd name="T2" fmla="*/ 288 w 392"/>
                <a:gd name="T3" fmla="*/ 13 h 77"/>
                <a:gd name="T4" fmla="*/ 360 w 392"/>
                <a:gd name="T5" fmla="*/ 45 h 77"/>
                <a:gd name="T6" fmla="*/ 392 w 392"/>
                <a:gd name="T7" fmla="*/ 77 h 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92"/>
                <a:gd name="T13" fmla="*/ 0 h 77"/>
                <a:gd name="T14" fmla="*/ 392 w 392"/>
                <a:gd name="T15" fmla="*/ 77 h 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92" h="77">
                  <a:moveTo>
                    <a:pt x="0" y="21"/>
                  </a:moveTo>
                  <a:cubicBezTo>
                    <a:pt x="124" y="0"/>
                    <a:pt x="91" y="6"/>
                    <a:pt x="288" y="13"/>
                  </a:cubicBezTo>
                  <a:cubicBezTo>
                    <a:pt x="314" y="22"/>
                    <a:pt x="334" y="36"/>
                    <a:pt x="360" y="45"/>
                  </a:cubicBezTo>
                  <a:cubicBezTo>
                    <a:pt x="373" y="58"/>
                    <a:pt x="381" y="66"/>
                    <a:pt x="392" y="77"/>
                  </a:cubicBezTo>
                </a:path>
              </a:pathLst>
            </a:custGeom>
            <a:ln>
              <a:headEnd type="none" w="sm" len="sm"/>
              <a:tailEnd type="none" w="med" len="lg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/>
            <a:lstStyle/>
            <a:p>
              <a:endParaRPr lang="en-US"/>
            </a:p>
          </p:txBody>
        </p:sp>
      </p:grpSp>
      <p:sp>
        <p:nvSpPr>
          <p:cNvPr id="559171" name="Text Box 67"/>
          <p:cNvSpPr txBox="1">
            <a:spLocks noChangeArrowheads="1"/>
          </p:cNvSpPr>
          <p:nvPr/>
        </p:nvSpPr>
        <p:spPr bwMode="auto">
          <a:xfrm>
            <a:off x="3201988" y="3848100"/>
            <a:ext cx="604837" cy="276225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  <p:txBody>
          <a:bodyPr wrap="none">
            <a:spAutoFit/>
          </a:bodyPr>
          <a:lstStyle/>
          <a:p>
            <a:pPr algn="ctr"/>
            <a:r>
              <a:rPr lang="en-US" sz="1200" b="1">
                <a:solidFill>
                  <a:srgbClr val="0A0A78"/>
                </a:solidFill>
                <a:latin typeface="Arial" charset="0"/>
              </a:rPr>
              <a:t>Water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1" dur="500"/>
                                        <p:tgtEl>
                                          <p:spTgt spid="559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9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59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1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1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10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59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1500"/>
                            </p:stCondLst>
                            <p:childTnLst>
                              <p:par>
                                <p:cTn id="8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9128" grpId="0" animBg="1"/>
      <p:bldP spid="559129" grpId="0" animBg="1"/>
      <p:bldP spid="559130" grpId="0" animBg="1"/>
      <p:bldP spid="559131" grpId="0" animBg="1"/>
      <p:bldP spid="559132" grpId="0" autoUpdateAnimBg="0"/>
      <p:bldP spid="559140" grpId="0" animBg="1"/>
      <p:bldP spid="559141" grpId="0" build="p" autoUpdateAnimBg="0"/>
      <p:bldP spid="559153" grpId="0" build="p" autoUpdateAnimBg="0"/>
      <p:bldP spid="559171" grpId="0" build="p" autoUpdateAnimBg="0" advAuto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52400" y="641350"/>
            <a:ext cx="3733800" cy="3022600"/>
            <a:chOff x="96" y="404"/>
            <a:chExt cx="2352" cy="1904"/>
          </a:xfrm>
        </p:grpSpPr>
        <p:pic>
          <p:nvPicPr>
            <p:cNvPr id="49167" name="Picture 3" descr="orrisa-blue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96" y="404"/>
              <a:ext cx="2304" cy="190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68" name="Text Box 4"/>
            <p:cNvSpPr txBox="1">
              <a:spLocks noChangeArrowheads="1"/>
            </p:cNvSpPr>
            <p:nvPr/>
          </p:nvSpPr>
          <p:spPr bwMode="auto">
            <a:xfrm>
              <a:off x="144" y="432"/>
              <a:ext cx="230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1">
                  <a:latin typeface="Arial Unicode MS" pitchFamily="34" charset="-128"/>
                </a:rPr>
                <a:t> </a:t>
              </a:r>
              <a:r>
                <a:rPr lang="en-US" sz="1600" b="1">
                  <a:solidFill>
                    <a:srgbClr val="FFFF66"/>
                  </a:solidFill>
                  <a:latin typeface="Arial Unicode MS" pitchFamily="34" charset="-128"/>
                </a:rPr>
                <a:t>GREEN BAND WITH BLUE FILTER</a:t>
              </a:r>
            </a:p>
          </p:txBody>
        </p:sp>
      </p:grpSp>
      <p:sp>
        <p:nvSpPr>
          <p:cNvPr id="610309" name="Rectangle 5"/>
          <p:cNvSpPr>
            <a:spLocks noChangeArrowheads="1"/>
          </p:cNvSpPr>
          <p:nvPr/>
        </p:nvSpPr>
        <p:spPr bwMode="auto">
          <a:xfrm>
            <a:off x="4876800" y="4876800"/>
            <a:ext cx="441960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1600" b="1">
                <a:solidFill>
                  <a:srgbClr val="FFFF00"/>
                </a:solidFill>
                <a:latin typeface="Arial Unicode MS" pitchFamily="34" charset="-128"/>
              </a:rPr>
              <a:t>STANDARD</a:t>
            </a:r>
            <a:r>
              <a:rPr lang="en-US" sz="1600" b="1">
                <a:solidFill>
                  <a:srgbClr val="CC3300"/>
                </a:solidFill>
                <a:latin typeface="Arial Unicode MS" pitchFamily="34" charset="-128"/>
              </a:rPr>
              <a:t> </a:t>
            </a:r>
            <a:r>
              <a:rPr lang="en-US" sz="1600" b="1">
                <a:solidFill>
                  <a:srgbClr val="FFFF00"/>
                </a:solidFill>
                <a:latin typeface="Arial Unicode MS" pitchFamily="34" charset="-128"/>
              </a:rPr>
              <a:t>FALSE COLOUR COMPOSITE</a:t>
            </a:r>
          </a:p>
        </p:txBody>
      </p:sp>
      <p:sp>
        <p:nvSpPr>
          <p:cNvPr id="49156" name="Text Box 6"/>
          <p:cNvSpPr txBox="1">
            <a:spLocks noChangeArrowheads="1"/>
          </p:cNvSpPr>
          <p:nvPr/>
        </p:nvSpPr>
        <p:spPr bwMode="auto">
          <a:xfrm>
            <a:off x="0" y="244475"/>
            <a:ext cx="8915400" cy="105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sz="3000" b="1">
                <a:solidFill>
                  <a:srgbClr val="0000FF"/>
                </a:solidFill>
                <a:latin typeface="Arial Unicode MS" pitchFamily="34" charset="-128"/>
              </a:rPr>
              <a:t>GENERATION OF FALSE </a:t>
            </a:r>
          </a:p>
          <a:p>
            <a:pPr algn="r" eaLnBrk="1" hangingPunct="1">
              <a:lnSpc>
                <a:spcPct val="80000"/>
              </a:lnSpc>
              <a:spcBef>
                <a:spcPct val="50000"/>
              </a:spcBef>
            </a:pPr>
            <a:r>
              <a:rPr lang="en-US" sz="3000" b="1">
                <a:solidFill>
                  <a:srgbClr val="0000FF"/>
                </a:solidFill>
                <a:latin typeface="Arial Unicode MS" pitchFamily="34" charset="-128"/>
              </a:rPr>
              <a:t>COLOUR COMPOSITE</a:t>
            </a:r>
          </a:p>
        </p:txBody>
      </p: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609600" y="2057400"/>
            <a:ext cx="3810000" cy="3055938"/>
            <a:chOff x="384" y="1296"/>
            <a:chExt cx="2400" cy="1925"/>
          </a:xfrm>
        </p:grpSpPr>
        <p:pic>
          <p:nvPicPr>
            <p:cNvPr id="49165" name="Picture 8" descr="orrissa-green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4" y="1296"/>
              <a:ext cx="2400" cy="19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66" name="Rectangle 9"/>
            <p:cNvSpPr>
              <a:spLocks noChangeArrowheads="1"/>
            </p:cNvSpPr>
            <p:nvPr/>
          </p:nvSpPr>
          <p:spPr bwMode="auto">
            <a:xfrm>
              <a:off x="528" y="1392"/>
              <a:ext cx="211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1">
                  <a:solidFill>
                    <a:srgbClr val="FFFF66"/>
                  </a:solidFill>
                  <a:latin typeface="Arial Unicode MS" pitchFamily="34" charset="-128"/>
                </a:rPr>
                <a:t>RED BAND WITH GREEN FILTER</a:t>
              </a:r>
            </a:p>
          </p:txBody>
        </p:sp>
      </p:grpSp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219200" y="3581400"/>
            <a:ext cx="3733800" cy="2995613"/>
            <a:chOff x="768" y="2256"/>
            <a:chExt cx="2352" cy="1887"/>
          </a:xfrm>
        </p:grpSpPr>
        <p:pic>
          <p:nvPicPr>
            <p:cNvPr id="49163" name="Picture 11" descr="orrisa-red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768" y="2256"/>
              <a:ext cx="2352" cy="18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9164" name="Rectangle 12"/>
            <p:cNvSpPr>
              <a:spLocks noChangeArrowheads="1"/>
            </p:cNvSpPr>
            <p:nvPr/>
          </p:nvSpPr>
          <p:spPr bwMode="auto">
            <a:xfrm>
              <a:off x="864" y="2352"/>
              <a:ext cx="21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1">
                  <a:solidFill>
                    <a:srgbClr val="FFFF66"/>
                  </a:solidFill>
                  <a:latin typeface="Arial Unicode MS" pitchFamily="34" charset="-128"/>
                </a:rPr>
                <a:t>IR BAND WITH RED FILTER</a:t>
              </a:r>
            </a:p>
          </p:txBody>
        </p:sp>
      </p:grpSp>
      <p:pic>
        <p:nvPicPr>
          <p:cNvPr id="610317" name="Picture 13" descr="orrisa-blu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57800" y="1828800"/>
            <a:ext cx="3657600" cy="302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0318" name="Picture 14" descr="orrissa-green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257800" y="1828800"/>
            <a:ext cx="36576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0319" name="Picture 15" descr="orrisa-red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81600" y="1828800"/>
            <a:ext cx="37338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0320" name="Picture 16" descr="orissa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05400" y="1828800"/>
            <a:ext cx="3810000" cy="304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500"/>
                            </p:stCondLst>
                            <p:childTnLst>
                              <p:par>
                                <p:cTn id="20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10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8000"/>
                            </p:stCondLst>
                            <p:childTnLst>
                              <p:par>
                                <p:cTn id="24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6" dur="500"/>
                                        <p:tgtEl>
                                          <p:spTgt spid="610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28" presetID="9" presetClass="entr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610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30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6103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6103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5500"/>
                            </p:stCondLst>
                            <p:childTnLst>
                              <p:par>
                                <p:cTn id="3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0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610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610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0309" grpId="0" autoUpdateAnimBg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5287963" y="2349500"/>
            <a:ext cx="3273425" cy="2919413"/>
            <a:chOff x="3331" y="1480"/>
            <a:chExt cx="2062" cy="1839"/>
          </a:xfrm>
        </p:grpSpPr>
        <p:pic>
          <p:nvPicPr>
            <p:cNvPr id="50255" name="Picture 3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884" y="1480"/>
              <a:ext cx="1509" cy="1839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</p:pic>
        <p:sp>
          <p:nvSpPr>
            <p:cNvPr id="50256" name="Line 4"/>
            <p:cNvSpPr>
              <a:spLocks noChangeShapeType="1"/>
            </p:cNvSpPr>
            <p:nvPr/>
          </p:nvSpPr>
          <p:spPr bwMode="auto">
            <a:xfrm>
              <a:off x="3348" y="1963"/>
              <a:ext cx="510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57" name="Line 5"/>
            <p:cNvSpPr>
              <a:spLocks noChangeShapeType="1"/>
            </p:cNvSpPr>
            <p:nvPr/>
          </p:nvSpPr>
          <p:spPr bwMode="auto">
            <a:xfrm>
              <a:off x="3331" y="2427"/>
              <a:ext cx="509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58" name="Line 6"/>
            <p:cNvSpPr>
              <a:spLocks noChangeShapeType="1"/>
            </p:cNvSpPr>
            <p:nvPr/>
          </p:nvSpPr>
          <p:spPr bwMode="auto">
            <a:xfrm>
              <a:off x="3331" y="2918"/>
              <a:ext cx="499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grpSp>
        <p:nvGrpSpPr>
          <p:cNvPr id="3" name="Group 7"/>
          <p:cNvGrpSpPr>
            <a:grpSpLocks/>
          </p:cNvGrpSpPr>
          <p:nvPr/>
        </p:nvGrpSpPr>
        <p:grpSpPr bwMode="auto">
          <a:xfrm>
            <a:off x="990600" y="2438400"/>
            <a:ext cx="1219200" cy="2351088"/>
            <a:chOff x="624" y="1536"/>
            <a:chExt cx="768" cy="1481"/>
          </a:xfrm>
        </p:grpSpPr>
        <p:sp>
          <p:nvSpPr>
            <p:cNvPr id="50249" name="Text Box 8"/>
            <p:cNvSpPr txBox="1">
              <a:spLocks noChangeArrowheads="1"/>
            </p:cNvSpPr>
            <p:nvPr/>
          </p:nvSpPr>
          <p:spPr bwMode="auto">
            <a:xfrm>
              <a:off x="651" y="1927"/>
              <a:ext cx="39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algn="ctr"/>
              <a:r>
                <a:rPr lang="en-US" sz="1600" b="1">
                  <a:solidFill>
                    <a:srgbClr val="0A0A78"/>
                  </a:solidFill>
                  <a:latin typeface="Arial" charset="0"/>
                </a:rPr>
                <a:t>Blue</a:t>
              </a:r>
              <a:endParaRPr lang="en-US" sz="1600" b="1">
                <a:solidFill>
                  <a:srgbClr val="3E0087"/>
                </a:solidFill>
                <a:latin typeface="Arial" charset="0"/>
              </a:endParaRPr>
            </a:p>
          </p:txBody>
        </p:sp>
        <p:sp>
          <p:nvSpPr>
            <p:cNvPr id="50250" name="Text Box 9"/>
            <p:cNvSpPr txBox="1">
              <a:spLocks noChangeArrowheads="1"/>
            </p:cNvSpPr>
            <p:nvPr/>
          </p:nvSpPr>
          <p:spPr bwMode="auto">
            <a:xfrm>
              <a:off x="651" y="2145"/>
              <a:ext cx="48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algn="ctr"/>
              <a:r>
                <a:rPr lang="en-US" sz="1600" b="1">
                  <a:solidFill>
                    <a:srgbClr val="0A0A78"/>
                  </a:solidFill>
                  <a:latin typeface="Arial" charset="0"/>
                </a:rPr>
                <a:t>Green</a:t>
              </a:r>
              <a:endParaRPr lang="en-US" sz="1600" b="1">
                <a:solidFill>
                  <a:srgbClr val="3E0087"/>
                </a:solidFill>
                <a:latin typeface="Arial" charset="0"/>
              </a:endParaRPr>
            </a:p>
          </p:txBody>
        </p:sp>
        <p:sp>
          <p:nvSpPr>
            <p:cNvPr id="50251" name="Text Box 10"/>
            <p:cNvSpPr txBox="1">
              <a:spLocks noChangeArrowheads="1"/>
            </p:cNvSpPr>
            <p:nvPr/>
          </p:nvSpPr>
          <p:spPr bwMode="auto">
            <a:xfrm>
              <a:off x="651" y="2365"/>
              <a:ext cx="35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algn="ctr"/>
              <a:r>
                <a:rPr lang="en-US" sz="1600" b="1">
                  <a:solidFill>
                    <a:srgbClr val="0A0A78"/>
                  </a:solidFill>
                  <a:latin typeface="Arial" charset="0"/>
                </a:rPr>
                <a:t>Red</a:t>
              </a:r>
              <a:endParaRPr lang="en-US" sz="1600" b="1">
                <a:solidFill>
                  <a:srgbClr val="3E0087"/>
                </a:solidFill>
                <a:latin typeface="Arial" charset="0"/>
              </a:endParaRPr>
            </a:p>
          </p:txBody>
        </p:sp>
        <p:sp>
          <p:nvSpPr>
            <p:cNvPr id="50252" name="Text Box 11"/>
            <p:cNvSpPr txBox="1">
              <a:spLocks noChangeArrowheads="1"/>
            </p:cNvSpPr>
            <p:nvPr/>
          </p:nvSpPr>
          <p:spPr bwMode="auto">
            <a:xfrm>
              <a:off x="651" y="2585"/>
              <a:ext cx="33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algn="ctr"/>
              <a:r>
                <a:rPr lang="en-US" sz="1600" b="1">
                  <a:solidFill>
                    <a:srgbClr val="0A0A78"/>
                  </a:solidFill>
                  <a:latin typeface="Arial" charset="0"/>
                </a:rPr>
                <a:t>NIR</a:t>
              </a:r>
              <a:endParaRPr lang="en-US" sz="1600" b="1">
                <a:solidFill>
                  <a:srgbClr val="3E0087"/>
                </a:solidFill>
                <a:latin typeface="Arial" charset="0"/>
              </a:endParaRPr>
            </a:p>
          </p:txBody>
        </p:sp>
        <p:sp>
          <p:nvSpPr>
            <p:cNvPr id="50253" name="Text Box 12"/>
            <p:cNvSpPr txBox="1">
              <a:spLocks noChangeArrowheads="1"/>
            </p:cNvSpPr>
            <p:nvPr/>
          </p:nvSpPr>
          <p:spPr bwMode="auto">
            <a:xfrm>
              <a:off x="651" y="2805"/>
              <a:ext cx="45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algn="ctr"/>
              <a:r>
                <a:rPr lang="en-US" sz="1600" b="1">
                  <a:solidFill>
                    <a:srgbClr val="0A0A78"/>
                  </a:solidFill>
                  <a:latin typeface="Arial" charset="0"/>
                </a:rPr>
                <a:t>SWIR</a:t>
              </a:r>
              <a:endParaRPr lang="en-US" sz="1600" b="1">
                <a:solidFill>
                  <a:srgbClr val="3E0087"/>
                </a:solidFill>
                <a:latin typeface="Arial" charset="0"/>
              </a:endParaRPr>
            </a:p>
          </p:txBody>
        </p:sp>
        <p:sp>
          <p:nvSpPr>
            <p:cNvPr id="50254" name="Text Box 13"/>
            <p:cNvSpPr txBox="1">
              <a:spLocks noChangeArrowheads="1"/>
            </p:cNvSpPr>
            <p:nvPr/>
          </p:nvSpPr>
          <p:spPr bwMode="auto">
            <a:xfrm>
              <a:off x="624" y="1536"/>
              <a:ext cx="768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92075" tIns="46038" rIns="92075" bIns="46038" anchor="ctr">
              <a:spAutoFit/>
            </a:bodyPr>
            <a:lstStyle/>
            <a:p>
              <a:pPr algn="ctr"/>
              <a:r>
                <a:rPr lang="en-US" sz="1600" b="1" u="sng">
                  <a:solidFill>
                    <a:srgbClr val="0A0A78"/>
                  </a:solidFill>
                  <a:latin typeface="Arial" charset="0"/>
                </a:rPr>
                <a:t>Part of spectrum</a:t>
              </a:r>
              <a:endParaRPr lang="en-US" sz="1600" b="1">
                <a:solidFill>
                  <a:srgbClr val="3E0087"/>
                </a:solidFill>
                <a:latin typeface="Arial" charset="0"/>
              </a:endParaRPr>
            </a:p>
          </p:txBody>
        </p:sp>
      </p:grpSp>
      <p:grpSp>
        <p:nvGrpSpPr>
          <p:cNvPr id="4" name="Group 14"/>
          <p:cNvGrpSpPr>
            <a:grpSpLocks/>
          </p:cNvGrpSpPr>
          <p:nvPr/>
        </p:nvGrpSpPr>
        <p:grpSpPr bwMode="auto">
          <a:xfrm>
            <a:off x="4325938" y="2319338"/>
            <a:ext cx="1235075" cy="2698750"/>
            <a:chOff x="2725" y="1461"/>
            <a:chExt cx="778" cy="1700"/>
          </a:xfrm>
        </p:grpSpPr>
        <p:sp>
          <p:nvSpPr>
            <p:cNvPr id="50245" name="Rectangle 15"/>
            <p:cNvSpPr>
              <a:spLocks noChangeArrowheads="1"/>
            </p:cNvSpPr>
            <p:nvPr/>
          </p:nvSpPr>
          <p:spPr bwMode="auto">
            <a:xfrm>
              <a:off x="2891" y="1817"/>
              <a:ext cx="384" cy="384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rgbClr val="FF3300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pPr algn="ctr"/>
              <a:endParaRPr lang="en-GB" sz="1800" b="1">
                <a:solidFill>
                  <a:srgbClr val="3E0087"/>
                </a:solidFill>
                <a:latin typeface="Arial" charset="0"/>
              </a:endParaRPr>
            </a:p>
          </p:txBody>
        </p:sp>
        <p:sp>
          <p:nvSpPr>
            <p:cNvPr id="50246" name="Text Box 16"/>
            <p:cNvSpPr txBox="1">
              <a:spLocks noChangeArrowheads="1"/>
            </p:cNvSpPr>
            <p:nvPr/>
          </p:nvSpPr>
          <p:spPr bwMode="auto">
            <a:xfrm>
              <a:off x="2725" y="1461"/>
              <a:ext cx="778" cy="36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>
              <a:spAutoFit/>
            </a:bodyPr>
            <a:lstStyle/>
            <a:p>
              <a:pPr algn="ctr"/>
              <a:r>
                <a:rPr lang="en-US" sz="1600" b="1" u="sng">
                  <a:solidFill>
                    <a:srgbClr val="0A0A78"/>
                  </a:solidFill>
                  <a:latin typeface="Arial" charset="0"/>
                </a:rPr>
                <a:t>Monitor</a:t>
              </a:r>
            </a:p>
            <a:p>
              <a:pPr algn="ctr"/>
              <a:r>
                <a:rPr lang="en-US" sz="1600" b="1" u="sng">
                  <a:solidFill>
                    <a:srgbClr val="0A0A78"/>
                  </a:solidFill>
                  <a:latin typeface="Arial" charset="0"/>
                </a:rPr>
                <a:t>color guns</a:t>
              </a:r>
              <a:endParaRPr lang="en-US" sz="1600" b="1">
                <a:solidFill>
                  <a:srgbClr val="0A0A78"/>
                </a:solidFill>
                <a:latin typeface="Arial" charset="0"/>
              </a:endParaRPr>
            </a:p>
          </p:txBody>
        </p:sp>
        <p:sp>
          <p:nvSpPr>
            <p:cNvPr id="50247" name="Rectangle 17"/>
            <p:cNvSpPr>
              <a:spLocks noChangeArrowheads="1"/>
            </p:cNvSpPr>
            <p:nvPr/>
          </p:nvSpPr>
          <p:spPr bwMode="auto">
            <a:xfrm>
              <a:off x="2891" y="2297"/>
              <a:ext cx="384" cy="384"/>
            </a:xfrm>
            <a:prstGeom prst="rect">
              <a:avLst/>
            </a:prstGeom>
            <a:solidFill>
              <a:srgbClr val="33CC33"/>
            </a:soli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48" name="Rectangle 18"/>
            <p:cNvSpPr>
              <a:spLocks noChangeArrowheads="1"/>
            </p:cNvSpPr>
            <p:nvPr/>
          </p:nvSpPr>
          <p:spPr bwMode="auto">
            <a:xfrm>
              <a:off x="2891" y="2777"/>
              <a:ext cx="384" cy="384"/>
            </a:xfrm>
            <a:prstGeom prst="rect">
              <a:avLst/>
            </a:prstGeom>
            <a:solidFill>
              <a:srgbClr val="0000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sp>
        <p:nvSpPr>
          <p:cNvPr id="50181" name="Rectangle 19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  <a:latin typeface="Verdana" pitchFamily="34" charset="0"/>
              </a:rPr>
              <a:t>Viewing images</a:t>
            </a:r>
          </a:p>
        </p:txBody>
      </p:sp>
      <p:sp>
        <p:nvSpPr>
          <p:cNvPr id="580628" name="Rectangle 20"/>
          <p:cNvSpPr>
            <a:spLocks noGrp="1" noChangeArrowheads="1"/>
          </p:cNvSpPr>
          <p:nvPr>
            <p:ph type="body" idx="1"/>
          </p:nvPr>
        </p:nvSpPr>
        <p:spPr>
          <a:xfrm>
            <a:off x="0" y="1295400"/>
            <a:ext cx="9144000" cy="925513"/>
          </a:xfrm>
        </p:spPr>
        <p:txBody>
          <a:bodyPr/>
          <a:lstStyle/>
          <a:p>
            <a:r>
              <a:rPr lang="en-US" sz="2800" b="1" smtClean="0">
                <a:latin typeface="Verdana" pitchFamily="34" charset="0"/>
              </a:rPr>
              <a:t>Three bands are viewable simultaneously</a:t>
            </a:r>
            <a:endParaRPr lang="en-US" b="1" smtClean="0">
              <a:latin typeface="Verdana" pitchFamily="34" charset="0"/>
            </a:endParaRPr>
          </a:p>
        </p:txBody>
      </p:sp>
      <p:grpSp>
        <p:nvGrpSpPr>
          <p:cNvPr id="5" name="Group 21"/>
          <p:cNvGrpSpPr>
            <a:grpSpLocks/>
          </p:cNvGrpSpPr>
          <p:nvPr/>
        </p:nvGrpSpPr>
        <p:grpSpPr bwMode="auto">
          <a:xfrm>
            <a:off x="1828800" y="3124200"/>
            <a:ext cx="2101850" cy="1873250"/>
            <a:chOff x="1152" y="1968"/>
            <a:chExt cx="1324" cy="1180"/>
          </a:xfrm>
        </p:grpSpPr>
        <p:grpSp>
          <p:nvGrpSpPr>
            <p:cNvPr id="6" name="Group 22"/>
            <p:cNvGrpSpPr>
              <a:grpSpLocks/>
            </p:cNvGrpSpPr>
            <p:nvPr/>
          </p:nvGrpSpPr>
          <p:grpSpPr bwMode="auto">
            <a:xfrm>
              <a:off x="1152" y="1968"/>
              <a:ext cx="1324" cy="1180"/>
              <a:chOff x="1152" y="2352"/>
              <a:chExt cx="1440" cy="1444"/>
            </a:xfrm>
          </p:grpSpPr>
          <p:sp>
            <p:nvSpPr>
              <p:cNvPr id="50240" name="Freeform 23"/>
              <p:cNvSpPr>
                <a:spLocks/>
              </p:cNvSpPr>
              <p:nvPr/>
            </p:nvSpPr>
            <p:spPr bwMode="auto">
              <a:xfrm>
                <a:off x="1152" y="3360"/>
                <a:ext cx="1440" cy="436"/>
              </a:xfrm>
              <a:custGeom>
                <a:avLst/>
                <a:gdLst>
                  <a:gd name="T0" fmla="*/ 0 w 2130"/>
                  <a:gd name="T1" fmla="*/ 6 h 825"/>
                  <a:gd name="T2" fmla="*/ 145 w 2130"/>
                  <a:gd name="T3" fmla="*/ 0 h 825"/>
                  <a:gd name="T4" fmla="*/ 301 w 2130"/>
                  <a:gd name="T5" fmla="*/ 14 h 825"/>
                  <a:gd name="T6" fmla="*/ 107 w 2130"/>
                  <a:gd name="T7" fmla="*/ 34 h 825"/>
                  <a:gd name="T8" fmla="*/ 0 w 2130"/>
                  <a:gd name="T9" fmla="*/ 6 h 825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0"/>
                  <a:gd name="T16" fmla="*/ 0 h 825"/>
                  <a:gd name="T17" fmla="*/ 2130 w 2130"/>
                  <a:gd name="T18" fmla="*/ 825 h 825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0" h="825">
                    <a:moveTo>
                      <a:pt x="0" y="138"/>
                    </a:moveTo>
                    <a:lnTo>
                      <a:pt x="1030" y="0"/>
                    </a:lnTo>
                    <a:lnTo>
                      <a:pt x="2130" y="343"/>
                    </a:lnTo>
                    <a:lnTo>
                      <a:pt x="754" y="825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241" name="Freeform 24"/>
              <p:cNvSpPr>
                <a:spLocks/>
              </p:cNvSpPr>
              <p:nvPr/>
            </p:nvSpPr>
            <p:spPr bwMode="auto">
              <a:xfrm>
                <a:off x="1152" y="3120"/>
                <a:ext cx="1440" cy="436"/>
              </a:xfrm>
              <a:custGeom>
                <a:avLst/>
                <a:gdLst>
                  <a:gd name="T0" fmla="*/ 0 w 2130"/>
                  <a:gd name="T1" fmla="*/ 6 h 826"/>
                  <a:gd name="T2" fmla="*/ 145 w 2130"/>
                  <a:gd name="T3" fmla="*/ 0 h 826"/>
                  <a:gd name="T4" fmla="*/ 301 w 2130"/>
                  <a:gd name="T5" fmla="*/ 14 h 826"/>
                  <a:gd name="T6" fmla="*/ 107 w 2130"/>
                  <a:gd name="T7" fmla="*/ 34 h 826"/>
                  <a:gd name="T8" fmla="*/ 0 w 2130"/>
                  <a:gd name="T9" fmla="*/ 6 h 8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0"/>
                  <a:gd name="T16" fmla="*/ 0 h 826"/>
                  <a:gd name="T17" fmla="*/ 2130 w 2130"/>
                  <a:gd name="T18" fmla="*/ 826 h 8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0" h="826">
                    <a:moveTo>
                      <a:pt x="0" y="139"/>
                    </a:moveTo>
                    <a:lnTo>
                      <a:pt x="1030" y="0"/>
                    </a:lnTo>
                    <a:lnTo>
                      <a:pt x="2130" y="346"/>
                    </a:lnTo>
                    <a:lnTo>
                      <a:pt x="754" y="826"/>
                    </a:lnTo>
                    <a:lnTo>
                      <a:pt x="0" y="139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242" name="Freeform 25"/>
              <p:cNvSpPr>
                <a:spLocks/>
              </p:cNvSpPr>
              <p:nvPr/>
            </p:nvSpPr>
            <p:spPr bwMode="auto">
              <a:xfrm>
                <a:off x="1152" y="2880"/>
                <a:ext cx="1440" cy="437"/>
              </a:xfrm>
              <a:custGeom>
                <a:avLst/>
                <a:gdLst>
                  <a:gd name="T0" fmla="*/ 0 w 2130"/>
                  <a:gd name="T1" fmla="*/ 6 h 826"/>
                  <a:gd name="T2" fmla="*/ 145 w 2130"/>
                  <a:gd name="T3" fmla="*/ 0 h 826"/>
                  <a:gd name="T4" fmla="*/ 301 w 2130"/>
                  <a:gd name="T5" fmla="*/ 14 h 826"/>
                  <a:gd name="T6" fmla="*/ 107 w 2130"/>
                  <a:gd name="T7" fmla="*/ 34 h 826"/>
                  <a:gd name="T8" fmla="*/ 0 w 2130"/>
                  <a:gd name="T9" fmla="*/ 6 h 8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0"/>
                  <a:gd name="T16" fmla="*/ 0 h 826"/>
                  <a:gd name="T17" fmla="*/ 2130 w 2130"/>
                  <a:gd name="T18" fmla="*/ 826 h 8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0" h="826">
                    <a:moveTo>
                      <a:pt x="0" y="138"/>
                    </a:moveTo>
                    <a:lnTo>
                      <a:pt x="1030" y="0"/>
                    </a:lnTo>
                    <a:lnTo>
                      <a:pt x="2130" y="344"/>
                    </a:lnTo>
                    <a:lnTo>
                      <a:pt x="754" y="826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243" name="Freeform 26"/>
              <p:cNvSpPr>
                <a:spLocks/>
              </p:cNvSpPr>
              <p:nvPr/>
            </p:nvSpPr>
            <p:spPr bwMode="auto">
              <a:xfrm>
                <a:off x="1152" y="2592"/>
                <a:ext cx="1440" cy="436"/>
              </a:xfrm>
              <a:custGeom>
                <a:avLst/>
                <a:gdLst>
                  <a:gd name="T0" fmla="*/ 0 w 2130"/>
                  <a:gd name="T1" fmla="*/ 6 h 826"/>
                  <a:gd name="T2" fmla="*/ 145 w 2130"/>
                  <a:gd name="T3" fmla="*/ 0 h 826"/>
                  <a:gd name="T4" fmla="*/ 301 w 2130"/>
                  <a:gd name="T5" fmla="*/ 14 h 826"/>
                  <a:gd name="T6" fmla="*/ 107 w 2130"/>
                  <a:gd name="T7" fmla="*/ 34 h 826"/>
                  <a:gd name="T8" fmla="*/ 0 w 2130"/>
                  <a:gd name="T9" fmla="*/ 6 h 8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0"/>
                  <a:gd name="T16" fmla="*/ 0 h 826"/>
                  <a:gd name="T17" fmla="*/ 2130 w 2130"/>
                  <a:gd name="T18" fmla="*/ 826 h 8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0" h="826">
                    <a:moveTo>
                      <a:pt x="0" y="138"/>
                    </a:moveTo>
                    <a:lnTo>
                      <a:pt x="1030" y="0"/>
                    </a:lnTo>
                    <a:lnTo>
                      <a:pt x="2130" y="345"/>
                    </a:lnTo>
                    <a:lnTo>
                      <a:pt x="754" y="826"/>
                    </a:lnTo>
                    <a:lnTo>
                      <a:pt x="0" y="138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0244" name="Freeform 27"/>
              <p:cNvSpPr>
                <a:spLocks/>
              </p:cNvSpPr>
              <p:nvPr/>
            </p:nvSpPr>
            <p:spPr bwMode="auto">
              <a:xfrm>
                <a:off x="1152" y="2352"/>
                <a:ext cx="1440" cy="436"/>
              </a:xfrm>
              <a:custGeom>
                <a:avLst/>
                <a:gdLst>
                  <a:gd name="T0" fmla="*/ 0 w 2130"/>
                  <a:gd name="T1" fmla="*/ 6 h 826"/>
                  <a:gd name="T2" fmla="*/ 145 w 2130"/>
                  <a:gd name="T3" fmla="*/ 0 h 826"/>
                  <a:gd name="T4" fmla="*/ 301 w 2130"/>
                  <a:gd name="T5" fmla="*/ 14 h 826"/>
                  <a:gd name="T6" fmla="*/ 107 w 2130"/>
                  <a:gd name="T7" fmla="*/ 34 h 826"/>
                  <a:gd name="T8" fmla="*/ 0 w 2130"/>
                  <a:gd name="T9" fmla="*/ 6 h 826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30"/>
                  <a:gd name="T16" fmla="*/ 0 h 826"/>
                  <a:gd name="T17" fmla="*/ 2130 w 2130"/>
                  <a:gd name="T18" fmla="*/ 826 h 82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30" h="826">
                    <a:moveTo>
                      <a:pt x="0" y="137"/>
                    </a:moveTo>
                    <a:lnTo>
                      <a:pt x="1030" y="0"/>
                    </a:lnTo>
                    <a:lnTo>
                      <a:pt x="2130" y="344"/>
                    </a:lnTo>
                    <a:lnTo>
                      <a:pt x="754" y="826"/>
                    </a:lnTo>
                    <a:lnTo>
                      <a:pt x="0" y="137"/>
                    </a:lnTo>
                    <a:close/>
                  </a:path>
                </a:pathLst>
              </a:custGeom>
              <a:solidFill>
                <a:srgbClr val="FFFFFF"/>
              </a:solidFill>
              <a:ln w="12700">
                <a:solidFill>
                  <a:srgbClr val="000000"/>
                </a:solidFill>
                <a:round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50234" name="Line 28"/>
            <p:cNvSpPr>
              <a:spLocks noChangeShapeType="1"/>
            </p:cNvSpPr>
            <p:nvPr/>
          </p:nvSpPr>
          <p:spPr bwMode="auto">
            <a:xfrm flipV="1">
              <a:off x="1334" y="2020"/>
              <a:ext cx="575" cy="72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5" name="Line 29"/>
            <p:cNvSpPr>
              <a:spLocks noChangeShapeType="1"/>
            </p:cNvSpPr>
            <p:nvPr/>
          </p:nvSpPr>
          <p:spPr bwMode="auto">
            <a:xfrm flipV="1">
              <a:off x="1483" y="2051"/>
              <a:ext cx="526" cy="86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6" name="Line 30"/>
            <p:cNvSpPr>
              <a:spLocks noChangeShapeType="1"/>
            </p:cNvSpPr>
            <p:nvPr/>
          </p:nvSpPr>
          <p:spPr bwMode="auto">
            <a:xfrm flipV="1">
              <a:off x="1696" y="2083"/>
              <a:ext cx="454" cy="76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7" name="Line 31"/>
            <p:cNvSpPr>
              <a:spLocks noChangeShapeType="1"/>
            </p:cNvSpPr>
            <p:nvPr/>
          </p:nvSpPr>
          <p:spPr bwMode="auto">
            <a:xfrm flipH="1" flipV="1">
              <a:off x="1696" y="2011"/>
              <a:ext cx="463" cy="139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8" name="Line 32"/>
            <p:cNvSpPr>
              <a:spLocks noChangeShapeType="1"/>
            </p:cNvSpPr>
            <p:nvPr/>
          </p:nvSpPr>
          <p:spPr bwMode="auto">
            <a:xfrm flipH="1" flipV="1">
              <a:off x="1524" y="2015"/>
              <a:ext cx="440" cy="149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0239" name="Line 33"/>
            <p:cNvSpPr>
              <a:spLocks noChangeShapeType="1"/>
            </p:cNvSpPr>
            <p:nvPr/>
          </p:nvSpPr>
          <p:spPr bwMode="auto">
            <a:xfrm flipH="1" flipV="1">
              <a:off x="1397" y="2038"/>
              <a:ext cx="399" cy="135"/>
            </a:xfrm>
            <a:prstGeom prst="line">
              <a:avLst/>
            </a:prstGeom>
            <a:noFill/>
            <a:ln w="9525">
              <a:solidFill>
                <a:schemeClr val="bg2"/>
              </a:solidFill>
              <a:round/>
              <a:headEnd type="none" w="sm" len="sm"/>
              <a:tailEnd type="none" w="med" len="lg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7" name="Group 34"/>
          <p:cNvGrpSpPr>
            <a:grpSpLocks/>
          </p:cNvGrpSpPr>
          <p:nvPr/>
        </p:nvGrpSpPr>
        <p:grpSpPr bwMode="auto">
          <a:xfrm>
            <a:off x="3960813" y="2919413"/>
            <a:ext cx="1282700" cy="2035175"/>
            <a:chOff x="2495" y="1839"/>
            <a:chExt cx="808" cy="1282"/>
          </a:xfrm>
        </p:grpSpPr>
        <p:sp>
          <p:nvSpPr>
            <p:cNvPr id="50227" name="Line 35"/>
            <p:cNvSpPr>
              <a:spLocks noChangeShapeType="1"/>
            </p:cNvSpPr>
            <p:nvPr/>
          </p:nvSpPr>
          <p:spPr bwMode="auto">
            <a:xfrm flipV="1">
              <a:off x="2504" y="2096"/>
              <a:ext cx="343" cy="649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28" name="Line 36"/>
            <p:cNvSpPr>
              <a:spLocks noChangeShapeType="1"/>
            </p:cNvSpPr>
            <p:nvPr/>
          </p:nvSpPr>
          <p:spPr bwMode="auto">
            <a:xfrm>
              <a:off x="2504" y="2553"/>
              <a:ext cx="304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29" name="Line 37"/>
            <p:cNvSpPr>
              <a:spLocks noChangeShapeType="1"/>
            </p:cNvSpPr>
            <p:nvPr/>
          </p:nvSpPr>
          <p:spPr bwMode="auto">
            <a:xfrm>
              <a:off x="2495" y="2320"/>
              <a:ext cx="334" cy="658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30" name="Text Box 38"/>
            <p:cNvSpPr txBox="1">
              <a:spLocks noChangeArrowheads="1"/>
            </p:cNvSpPr>
            <p:nvPr/>
          </p:nvSpPr>
          <p:spPr bwMode="auto">
            <a:xfrm>
              <a:off x="2905" y="1839"/>
              <a:ext cx="398" cy="330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>
                  <a:latin typeface="Arial" charset="0"/>
                </a:rPr>
                <a:t>Band</a:t>
              </a:r>
            </a:p>
            <a:p>
              <a:pPr algn="ctr"/>
              <a:r>
                <a:rPr lang="en-US" sz="1400" b="1">
                  <a:latin typeface="Arial" charset="0"/>
                </a:rPr>
                <a:t>4</a:t>
              </a:r>
            </a:p>
          </p:txBody>
        </p:sp>
        <p:sp>
          <p:nvSpPr>
            <p:cNvPr id="50231" name="Text Box 39"/>
            <p:cNvSpPr txBox="1">
              <a:spLocks noChangeArrowheads="1"/>
            </p:cNvSpPr>
            <p:nvPr/>
          </p:nvSpPr>
          <p:spPr bwMode="auto">
            <a:xfrm>
              <a:off x="2905" y="2319"/>
              <a:ext cx="398" cy="330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>
                  <a:latin typeface="Arial" charset="0"/>
                </a:rPr>
                <a:t>Band</a:t>
              </a:r>
            </a:p>
            <a:p>
              <a:pPr algn="ctr"/>
              <a:r>
                <a:rPr lang="en-US" sz="1400" b="1">
                  <a:latin typeface="Arial" charset="0"/>
                </a:rPr>
                <a:t>3</a:t>
              </a:r>
            </a:p>
          </p:txBody>
        </p:sp>
        <p:sp>
          <p:nvSpPr>
            <p:cNvPr id="50232" name="Text Box 40"/>
            <p:cNvSpPr txBox="1">
              <a:spLocks noChangeArrowheads="1"/>
            </p:cNvSpPr>
            <p:nvPr/>
          </p:nvSpPr>
          <p:spPr bwMode="auto">
            <a:xfrm>
              <a:off x="2905" y="2791"/>
              <a:ext cx="398" cy="330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 b="1">
                  <a:latin typeface="Arial" charset="0"/>
                </a:rPr>
                <a:t>Band</a:t>
              </a:r>
            </a:p>
            <a:p>
              <a:pPr algn="ctr"/>
              <a:r>
                <a:rPr lang="en-US" sz="1400" b="1">
                  <a:latin typeface="Arial" charset="0"/>
                </a:rPr>
                <a:t>2</a:t>
              </a:r>
            </a:p>
          </p:txBody>
        </p:sp>
      </p:grpSp>
      <p:grpSp>
        <p:nvGrpSpPr>
          <p:cNvPr id="8" name="Group 41"/>
          <p:cNvGrpSpPr>
            <a:grpSpLocks/>
          </p:cNvGrpSpPr>
          <p:nvPr/>
        </p:nvGrpSpPr>
        <p:grpSpPr bwMode="auto">
          <a:xfrm>
            <a:off x="3944938" y="2882900"/>
            <a:ext cx="2206625" cy="2006600"/>
            <a:chOff x="2500" y="1827"/>
            <a:chExt cx="1390" cy="1264"/>
          </a:xfrm>
        </p:grpSpPr>
        <p:sp>
          <p:nvSpPr>
            <p:cNvPr id="50225" name="Rectangle 42"/>
            <p:cNvSpPr>
              <a:spLocks noChangeArrowheads="1"/>
            </p:cNvSpPr>
            <p:nvPr/>
          </p:nvSpPr>
          <p:spPr bwMode="auto">
            <a:xfrm>
              <a:off x="2500" y="1946"/>
              <a:ext cx="372" cy="109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26" name="Rectangle 43"/>
            <p:cNvSpPr>
              <a:spLocks noChangeArrowheads="1"/>
            </p:cNvSpPr>
            <p:nvPr/>
          </p:nvSpPr>
          <p:spPr bwMode="auto">
            <a:xfrm>
              <a:off x="3300" y="1827"/>
              <a:ext cx="590" cy="126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grpSp>
        <p:nvGrpSpPr>
          <p:cNvPr id="9" name="Group 44"/>
          <p:cNvGrpSpPr>
            <a:grpSpLocks/>
          </p:cNvGrpSpPr>
          <p:nvPr/>
        </p:nvGrpSpPr>
        <p:grpSpPr bwMode="auto">
          <a:xfrm>
            <a:off x="3962400" y="2884488"/>
            <a:ext cx="1281113" cy="2133600"/>
            <a:chOff x="2496" y="1817"/>
            <a:chExt cx="807" cy="1344"/>
          </a:xfrm>
        </p:grpSpPr>
        <p:sp>
          <p:nvSpPr>
            <p:cNvPr id="50213" name="Line 45"/>
            <p:cNvSpPr>
              <a:spLocks noChangeShapeType="1"/>
            </p:cNvSpPr>
            <p:nvPr/>
          </p:nvSpPr>
          <p:spPr bwMode="auto">
            <a:xfrm flipV="1">
              <a:off x="2496" y="2016"/>
              <a:ext cx="328" cy="71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14" name="Line 46"/>
            <p:cNvSpPr>
              <a:spLocks noChangeShapeType="1"/>
            </p:cNvSpPr>
            <p:nvPr/>
          </p:nvSpPr>
          <p:spPr bwMode="auto">
            <a:xfrm flipV="1">
              <a:off x="2504" y="2464"/>
              <a:ext cx="312" cy="464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15" name="Line 47"/>
            <p:cNvSpPr>
              <a:spLocks noChangeShapeType="1"/>
            </p:cNvSpPr>
            <p:nvPr/>
          </p:nvSpPr>
          <p:spPr bwMode="auto">
            <a:xfrm>
              <a:off x="2496" y="2560"/>
              <a:ext cx="312" cy="39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grpSp>
          <p:nvGrpSpPr>
            <p:cNvPr id="10" name="Group 48"/>
            <p:cNvGrpSpPr>
              <a:grpSpLocks/>
            </p:cNvGrpSpPr>
            <p:nvPr/>
          </p:nvGrpSpPr>
          <p:grpSpPr bwMode="auto">
            <a:xfrm>
              <a:off x="2891" y="1817"/>
              <a:ext cx="412" cy="1344"/>
              <a:chOff x="2891" y="1817"/>
              <a:chExt cx="412" cy="1344"/>
            </a:xfrm>
          </p:grpSpPr>
          <p:grpSp>
            <p:nvGrpSpPr>
              <p:cNvPr id="11" name="Group 49"/>
              <p:cNvGrpSpPr>
                <a:grpSpLocks/>
              </p:cNvGrpSpPr>
              <p:nvPr/>
            </p:nvGrpSpPr>
            <p:grpSpPr bwMode="auto">
              <a:xfrm>
                <a:off x="2891" y="1817"/>
                <a:ext cx="384" cy="1344"/>
                <a:chOff x="4603" y="2025"/>
                <a:chExt cx="384" cy="1344"/>
              </a:xfrm>
            </p:grpSpPr>
            <p:sp>
              <p:nvSpPr>
                <p:cNvPr id="50222" name="Rectangle 50"/>
                <p:cNvSpPr>
                  <a:spLocks noChangeArrowheads="1"/>
                </p:cNvSpPr>
                <p:nvPr/>
              </p:nvSpPr>
              <p:spPr bwMode="auto">
                <a:xfrm>
                  <a:off x="4603" y="2025"/>
                  <a:ext cx="384" cy="384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3300"/>
                  </a:solidFill>
                  <a:miter lim="800000"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pPr algn="ctr"/>
                  <a:endParaRPr lang="en-GB" sz="1800" b="1">
                    <a:solidFill>
                      <a:srgbClr val="3E0087"/>
                    </a:solidFill>
                    <a:latin typeface="Arial" charset="0"/>
                  </a:endParaRPr>
                </a:p>
              </p:txBody>
            </p:sp>
            <p:sp>
              <p:nvSpPr>
                <p:cNvPr id="50223" name="Rectangle 51"/>
                <p:cNvSpPr>
                  <a:spLocks noChangeArrowheads="1"/>
                </p:cNvSpPr>
                <p:nvPr/>
              </p:nvSpPr>
              <p:spPr bwMode="auto">
                <a:xfrm>
                  <a:off x="4603" y="2505"/>
                  <a:ext cx="384" cy="384"/>
                </a:xfrm>
                <a:prstGeom prst="rect">
                  <a:avLst/>
                </a:prstGeom>
                <a:solidFill>
                  <a:srgbClr val="33CC3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en-US"/>
                </a:p>
              </p:txBody>
            </p:sp>
            <p:sp>
              <p:nvSpPr>
                <p:cNvPr id="50224" name="Rectangle 52"/>
                <p:cNvSpPr>
                  <a:spLocks noChangeArrowheads="1"/>
                </p:cNvSpPr>
                <p:nvPr/>
              </p:nvSpPr>
              <p:spPr bwMode="auto">
                <a:xfrm>
                  <a:off x="4603" y="2985"/>
                  <a:ext cx="384" cy="384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2" name="Group 53"/>
              <p:cNvGrpSpPr>
                <a:grpSpLocks/>
              </p:cNvGrpSpPr>
              <p:nvPr/>
            </p:nvGrpSpPr>
            <p:grpSpPr bwMode="auto">
              <a:xfrm>
                <a:off x="2905" y="1839"/>
                <a:ext cx="398" cy="1282"/>
                <a:chOff x="5145" y="1839"/>
                <a:chExt cx="398" cy="1282"/>
              </a:xfrm>
            </p:grpSpPr>
            <p:sp>
              <p:nvSpPr>
                <p:cNvPr id="50219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5145" y="1839"/>
                  <a:ext cx="398" cy="330"/>
                </a:xfrm>
                <a:prstGeom prst="rect">
                  <a:avLst/>
                </a:prstGeom>
                <a:noFill/>
                <a:ln w="22225">
                  <a:noFill/>
                  <a:miter lim="800000"/>
                  <a:headEnd type="none" w="sm" len="sm"/>
                  <a:tailEnd type="none" w="med" len="lg"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400" b="1">
                      <a:latin typeface="Arial" charset="0"/>
                    </a:rPr>
                    <a:t>Band</a:t>
                  </a:r>
                </a:p>
                <a:p>
                  <a:pPr algn="ctr"/>
                  <a:r>
                    <a:rPr lang="en-US" sz="1400" b="1">
                      <a:latin typeface="Arial" charset="0"/>
                    </a:rPr>
                    <a:t>4</a:t>
                  </a:r>
                </a:p>
              </p:txBody>
            </p:sp>
            <p:sp>
              <p:nvSpPr>
                <p:cNvPr id="50220" name="Text Box 55"/>
                <p:cNvSpPr txBox="1">
                  <a:spLocks noChangeArrowheads="1"/>
                </p:cNvSpPr>
                <p:nvPr/>
              </p:nvSpPr>
              <p:spPr bwMode="auto">
                <a:xfrm>
                  <a:off x="5145" y="2319"/>
                  <a:ext cx="398" cy="330"/>
                </a:xfrm>
                <a:prstGeom prst="rect">
                  <a:avLst/>
                </a:prstGeom>
                <a:noFill/>
                <a:ln w="22225">
                  <a:noFill/>
                  <a:miter lim="800000"/>
                  <a:headEnd type="none" w="sm" len="sm"/>
                  <a:tailEnd type="none" w="med" len="lg"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400" b="1">
                      <a:latin typeface="Arial" charset="0"/>
                    </a:rPr>
                    <a:t>Band</a:t>
                  </a:r>
                </a:p>
                <a:p>
                  <a:pPr algn="ctr"/>
                  <a:r>
                    <a:rPr lang="en-US" sz="1400" b="1">
                      <a:latin typeface="Arial" charset="0"/>
                    </a:rPr>
                    <a:t>5</a:t>
                  </a:r>
                </a:p>
              </p:txBody>
            </p:sp>
            <p:sp>
              <p:nvSpPr>
                <p:cNvPr id="50221" name="Text Box 56"/>
                <p:cNvSpPr txBox="1">
                  <a:spLocks noChangeArrowheads="1"/>
                </p:cNvSpPr>
                <p:nvPr/>
              </p:nvSpPr>
              <p:spPr bwMode="auto">
                <a:xfrm>
                  <a:off x="5145" y="2791"/>
                  <a:ext cx="398" cy="330"/>
                </a:xfrm>
                <a:prstGeom prst="rect">
                  <a:avLst/>
                </a:prstGeom>
                <a:noFill/>
                <a:ln w="22225">
                  <a:noFill/>
                  <a:miter lim="800000"/>
                  <a:headEnd type="none" w="sm" len="sm"/>
                  <a:tailEnd type="none" w="med" len="lg"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400" b="1">
                      <a:latin typeface="Arial" charset="0"/>
                    </a:rPr>
                    <a:t>Band</a:t>
                  </a:r>
                </a:p>
                <a:p>
                  <a:pPr algn="ctr"/>
                  <a:r>
                    <a:rPr lang="en-US" sz="1400" b="1">
                      <a:latin typeface="Arial" charset="0"/>
                    </a:rPr>
                    <a:t>3</a:t>
                  </a:r>
                </a:p>
              </p:txBody>
            </p:sp>
          </p:grpSp>
        </p:grpSp>
      </p:grpSp>
      <p:grpSp>
        <p:nvGrpSpPr>
          <p:cNvPr id="13" name="Group 57"/>
          <p:cNvGrpSpPr>
            <a:grpSpLocks/>
          </p:cNvGrpSpPr>
          <p:nvPr/>
        </p:nvGrpSpPr>
        <p:grpSpPr bwMode="auto">
          <a:xfrm>
            <a:off x="5259388" y="2349500"/>
            <a:ext cx="3302000" cy="2919413"/>
            <a:chOff x="3313" y="1480"/>
            <a:chExt cx="2080" cy="1839"/>
          </a:xfrm>
        </p:grpSpPr>
        <p:pic>
          <p:nvPicPr>
            <p:cNvPr id="50209" name="Picture 58"/>
            <p:cNvPicPr>
              <a:picLocks noChangeAspect="1" noChangeArrowheads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3884" y="1480"/>
              <a:ext cx="1509" cy="1839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</p:pic>
        <p:sp>
          <p:nvSpPr>
            <p:cNvPr id="50210" name="Line 59"/>
            <p:cNvSpPr>
              <a:spLocks noChangeShapeType="1"/>
            </p:cNvSpPr>
            <p:nvPr/>
          </p:nvSpPr>
          <p:spPr bwMode="auto">
            <a:xfrm>
              <a:off x="3313" y="2916"/>
              <a:ext cx="518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11" name="Line 60"/>
            <p:cNvSpPr>
              <a:spLocks noChangeShapeType="1"/>
            </p:cNvSpPr>
            <p:nvPr/>
          </p:nvSpPr>
          <p:spPr bwMode="auto">
            <a:xfrm>
              <a:off x="3325" y="2424"/>
              <a:ext cx="518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12" name="Line 61"/>
            <p:cNvSpPr>
              <a:spLocks noChangeShapeType="1"/>
            </p:cNvSpPr>
            <p:nvPr/>
          </p:nvSpPr>
          <p:spPr bwMode="auto">
            <a:xfrm>
              <a:off x="3340" y="1956"/>
              <a:ext cx="518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grpSp>
        <p:nvGrpSpPr>
          <p:cNvPr id="14" name="Group 62"/>
          <p:cNvGrpSpPr>
            <a:grpSpLocks/>
          </p:cNvGrpSpPr>
          <p:nvPr/>
        </p:nvGrpSpPr>
        <p:grpSpPr bwMode="auto">
          <a:xfrm>
            <a:off x="3957638" y="2959100"/>
            <a:ext cx="2206625" cy="2006600"/>
            <a:chOff x="2500" y="1827"/>
            <a:chExt cx="1390" cy="1264"/>
          </a:xfrm>
        </p:grpSpPr>
        <p:sp>
          <p:nvSpPr>
            <p:cNvPr id="50207" name="Rectangle 63"/>
            <p:cNvSpPr>
              <a:spLocks noChangeArrowheads="1"/>
            </p:cNvSpPr>
            <p:nvPr/>
          </p:nvSpPr>
          <p:spPr bwMode="auto">
            <a:xfrm>
              <a:off x="2500" y="1946"/>
              <a:ext cx="372" cy="1091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08" name="Rectangle 64"/>
            <p:cNvSpPr>
              <a:spLocks noChangeArrowheads="1"/>
            </p:cNvSpPr>
            <p:nvPr/>
          </p:nvSpPr>
          <p:spPr bwMode="auto">
            <a:xfrm>
              <a:off x="3300" y="1827"/>
              <a:ext cx="590" cy="1264"/>
            </a:xfrm>
            <a:prstGeom prst="rect">
              <a:avLst/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grpSp>
        <p:nvGrpSpPr>
          <p:cNvPr id="15" name="Group 65"/>
          <p:cNvGrpSpPr>
            <a:grpSpLocks/>
          </p:cNvGrpSpPr>
          <p:nvPr/>
        </p:nvGrpSpPr>
        <p:grpSpPr bwMode="auto">
          <a:xfrm>
            <a:off x="5278438" y="2349500"/>
            <a:ext cx="3282950" cy="2919413"/>
            <a:chOff x="3325" y="1480"/>
            <a:chExt cx="2068" cy="1839"/>
          </a:xfrm>
        </p:grpSpPr>
        <p:pic>
          <p:nvPicPr>
            <p:cNvPr id="50203" name="Picture 66"/>
            <p:cNvPicPr>
              <a:picLocks noChangeAspect="1" noChangeArrowheads="1"/>
            </p:cNvPicPr>
            <p:nvPr/>
          </p:nvPicPr>
          <p:blipFill>
            <a:blip r:embed="rId5"/>
            <a:srcRect/>
            <a:stretch>
              <a:fillRect/>
            </a:stretch>
          </p:blipFill>
          <p:spPr bwMode="auto">
            <a:xfrm>
              <a:off x="3884" y="1480"/>
              <a:ext cx="1509" cy="1839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</p:pic>
        <p:sp>
          <p:nvSpPr>
            <p:cNvPr id="50204" name="Line 67"/>
            <p:cNvSpPr>
              <a:spLocks noChangeShapeType="1"/>
            </p:cNvSpPr>
            <p:nvPr/>
          </p:nvSpPr>
          <p:spPr bwMode="auto">
            <a:xfrm>
              <a:off x="3350" y="1963"/>
              <a:ext cx="510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05" name="Line 68"/>
            <p:cNvSpPr>
              <a:spLocks noChangeShapeType="1"/>
            </p:cNvSpPr>
            <p:nvPr/>
          </p:nvSpPr>
          <p:spPr bwMode="auto">
            <a:xfrm>
              <a:off x="3325" y="2427"/>
              <a:ext cx="509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206" name="Line 69"/>
            <p:cNvSpPr>
              <a:spLocks noChangeShapeType="1"/>
            </p:cNvSpPr>
            <p:nvPr/>
          </p:nvSpPr>
          <p:spPr bwMode="auto">
            <a:xfrm>
              <a:off x="3341" y="2918"/>
              <a:ext cx="499" cy="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  <p:grpSp>
        <p:nvGrpSpPr>
          <p:cNvPr id="16" name="Group 70"/>
          <p:cNvGrpSpPr>
            <a:grpSpLocks/>
          </p:cNvGrpSpPr>
          <p:nvPr/>
        </p:nvGrpSpPr>
        <p:grpSpPr bwMode="auto">
          <a:xfrm>
            <a:off x="3957638" y="2884488"/>
            <a:ext cx="1285875" cy="2133600"/>
            <a:chOff x="2493" y="1817"/>
            <a:chExt cx="810" cy="1344"/>
          </a:xfrm>
        </p:grpSpPr>
        <p:grpSp>
          <p:nvGrpSpPr>
            <p:cNvPr id="17" name="Group 71"/>
            <p:cNvGrpSpPr>
              <a:grpSpLocks/>
            </p:cNvGrpSpPr>
            <p:nvPr/>
          </p:nvGrpSpPr>
          <p:grpSpPr bwMode="auto">
            <a:xfrm>
              <a:off x="2891" y="1817"/>
              <a:ext cx="412" cy="1344"/>
              <a:chOff x="2891" y="1817"/>
              <a:chExt cx="412" cy="1344"/>
            </a:xfrm>
          </p:grpSpPr>
          <p:grpSp>
            <p:nvGrpSpPr>
              <p:cNvPr id="18" name="Group 72"/>
              <p:cNvGrpSpPr>
                <a:grpSpLocks/>
              </p:cNvGrpSpPr>
              <p:nvPr/>
            </p:nvGrpSpPr>
            <p:grpSpPr bwMode="auto">
              <a:xfrm>
                <a:off x="2891" y="1817"/>
                <a:ext cx="384" cy="1344"/>
                <a:chOff x="4603" y="2025"/>
                <a:chExt cx="384" cy="1344"/>
              </a:xfrm>
            </p:grpSpPr>
            <p:sp>
              <p:nvSpPr>
                <p:cNvPr id="50200" name="Rectangle 73"/>
                <p:cNvSpPr>
                  <a:spLocks noChangeArrowheads="1"/>
                </p:cNvSpPr>
                <p:nvPr/>
              </p:nvSpPr>
              <p:spPr bwMode="auto">
                <a:xfrm>
                  <a:off x="4603" y="2025"/>
                  <a:ext cx="384" cy="384"/>
                </a:xfrm>
                <a:prstGeom prst="rect">
                  <a:avLst/>
                </a:prstGeom>
                <a:solidFill>
                  <a:srgbClr val="FF0000"/>
                </a:solidFill>
                <a:ln w="9525">
                  <a:solidFill>
                    <a:srgbClr val="FF3300"/>
                  </a:solidFill>
                  <a:miter lim="800000"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pPr algn="ctr"/>
                  <a:endParaRPr lang="en-GB" sz="1800" b="1">
                    <a:solidFill>
                      <a:srgbClr val="3E0087"/>
                    </a:solidFill>
                    <a:latin typeface="Arial" charset="0"/>
                  </a:endParaRPr>
                </a:p>
              </p:txBody>
            </p:sp>
            <p:sp>
              <p:nvSpPr>
                <p:cNvPr id="50201" name="Rectangle 74"/>
                <p:cNvSpPr>
                  <a:spLocks noChangeArrowheads="1"/>
                </p:cNvSpPr>
                <p:nvPr/>
              </p:nvSpPr>
              <p:spPr bwMode="auto">
                <a:xfrm>
                  <a:off x="4603" y="2505"/>
                  <a:ext cx="384" cy="384"/>
                </a:xfrm>
                <a:prstGeom prst="rect">
                  <a:avLst/>
                </a:prstGeom>
                <a:solidFill>
                  <a:srgbClr val="33CC33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en-US"/>
                </a:p>
              </p:txBody>
            </p:sp>
            <p:sp>
              <p:nvSpPr>
                <p:cNvPr id="50202" name="Rectangle 75"/>
                <p:cNvSpPr>
                  <a:spLocks noChangeArrowheads="1"/>
                </p:cNvSpPr>
                <p:nvPr/>
              </p:nvSpPr>
              <p:spPr bwMode="auto">
                <a:xfrm>
                  <a:off x="4603" y="2985"/>
                  <a:ext cx="384" cy="384"/>
                </a:xfrm>
                <a:prstGeom prst="rect">
                  <a:avLst/>
                </a:prstGeom>
                <a:solidFill>
                  <a:srgbClr val="0000FF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lIns="92075" tIns="46038" rIns="92075" bIns="46038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9" name="Group 76"/>
              <p:cNvGrpSpPr>
                <a:grpSpLocks/>
              </p:cNvGrpSpPr>
              <p:nvPr/>
            </p:nvGrpSpPr>
            <p:grpSpPr bwMode="auto">
              <a:xfrm>
                <a:off x="2905" y="1839"/>
                <a:ext cx="398" cy="1282"/>
                <a:chOff x="5145" y="1839"/>
                <a:chExt cx="398" cy="1282"/>
              </a:xfrm>
            </p:grpSpPr>
            <p:sp>
              <p:nvSpPr>
                <p:cNvPr id="50197" name="Text Box 77"/>
                <p:cNvSpPr txBox="1">
                  <a:spLocks noChangeArrowheads="1"/>
                </p:cNvSpPr>
                <p:nvPr/>
              </p:nvSpPr>
              <p:spPr bwMode="auto">
                <a:xfrm>
                  <a:off x="5145" y="1839"/>
                  <a:ext cx="398" cy="330"/>
                </a:xfrm>
                <a:prstGeom prst="rect">
                  <a:avLst/>
                </a:prstGeom>
                <a:noFill/>
                <a:ln w="22225">
                  <a:noFill/>
                  <a:miter lim="800000"/>
                  <a:headEnd type="none" w="sm" len="sm"/>
                  <a:tailEnd type="none" w="med" len="lg"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400" b="1">
                      <a:latin typeface="Arial" charset="0"/>
                    </a:rPr>
                    <a:t>Band</a:t>
                  </a:r>
                </a:p>
                <a:p>
                  <a:pPr algn="ctr"/>
                  <a:r>
                    <a:rPr lang="en-US" sz="1400" b="1">
                      <a:latin typeface="Arial" charset="0"/>
                    </a:rPr>
                    <a:t>1</a:t>
                  </a:r>
                </a:p>
              </p:txBody>
            </p:sp>
            <p:sp>
              <p:nvSpPr>
                <p:cNvPr id="50198" name="Text Box 78"/>
                <p:cNvSpPr txBox="1">
                  <a:spLocks noChangeArrowheads="1"/>
                </p:cNvSpPr>
                <p:nvPr/>
              </p:nvSpPr>
              <p:spPr bwMode="auto">
                <a:xfrm>
                  <a:off x="5145" y="2319"/>
                  <a:ext cx="398" cy="330"/>
                </a:xfrm>
                <a:prstGeom prst="rect">
                  <a:avLst/>
                </a:prstGeom>
                <a:noFill/>
                <a:ln w="22225">
                  <a:noFill/>
                  <a:miter lim="800000"/>
                  <a:headEnd type="none" w="sm" len="sm"/>
                  <a:tailEnd type="none" w="med" len="lg"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400" b="1">
                      <a:latin typeface="Arial" charset="0"/>
                    </a:rPr>
                    <a:t>Band</a:t>
                  </a:r>
                </a:p>
                <a:p>
                  <a:pPr algn="ctr"/>
                  <a:r>
                    <a:rPr lang="en-US" sz="1400" b="1">
                      <a:latin typeface="Arial" charset="0"/>
                    </a:rPr>
                    <a:t>2</a:t>
                  </a:r>
                </a:p>
              </p:txBody>
            </p:sp>
            <p:sp>
              <p:nvSpPr>
                <p:cNvPr id="50199" name="Text Box 79"/>
                <p:cNvSpPr txBox="1">
                  <a:spLocks noChangeArrowheads="1"/>
                </p:cNvSpPr>
                <p:nvPr/>
              </p:nvSpPr>
              <p:spPr bwMode="auto">
                <a:xfrm>
                  <a:off x="5145" y="2791"/>
                  <a:ext cx="398" cy="330"/>
                </a:xfrm>
                <a:prstGeom prst="rect">
                  <a:avLst/>
                </a:prstGeom>
                <a:noFill/>
                <a:ln w="22225">
                  <a:noFill/>
                  <a:miter lim="800000"/>
                  <a:headEnd type="none" w="sm" len="sm"/>
                  <a:tailEnd type="none" w="med" len="lg"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400" b="1">
                      <a:latin typeface="Arial" charset="0"/>
                    </a:rPr>
                    <a:t>Band</a:t>
                  </a:r>
                </a:p>
                <a:p>
                  <a:pPr algn="ctr"/>
                  <a:r>
                    <a:rPr lang="en-US" sz="1400" b="1">
                      <a:latin typeface="Arial" charset="0"/>
                    </a:rPr>
                    <a:t>3</a:t>
                  </a:r>
                </a:p>
              </p:txBody>
            </p:sp>
          </p:grpSp>
        </p:grpSp>
        <p:sp>
          <p:nvSpPr>
            <p:cNvPr id="50192" name="Line 80"/>
            <p:cNvSpPr>
              <a:spLocks noChangeShapeType="1"/>
            </p:cNvSpPr>
            <p:nvPr/>
          </p:nvSpPr>
          <p:spPr bwMode="auto">
            <a:xfrm flipV="1">
              <a:off x="2501" y="1998"/>
              <a:ext cx="368" cy="120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193" name="Line 81"/>
            <p:cNvSpPr>
              <a:spLocks noChangeShapeType="1"/>
            </p:cNvSpPr>
            <p:nvPr/>
          </p:nvSpPr>
          <p:spPr bwMode="auto">
            <a:xfrm>
              <a:off x="2493" y="2330"/>
              <a:ext cx="347" cy="142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  <p:sp>
          <p:nvSpPr>
            <p:cNvPr id="50194" name="Line 82"/>
            <p:cNvSpPr>
              <a:spLocks noChangeShapeType="1"/>
            </p:cNvSpPr>
            <p:nvPr/>
          </p:nvSpPr>
          <p:spPr bwMode="auto">
            <a:xfrm>
              <a:off x="2493" y="2535"/>
              <a:ext cx="398" cy="409"/>
            </a:xfrm>
            <a:prstGeom prst="line">
              <a:avLst/>
            </a:prstGeom>
            <a:noFill/>
            <a:ln w="9525">
              <a:solidFill>
                <a:srgbClr val="0000FF"/>
              </a:solidFill>
              <a:round/>
              <a:headEnd/>
              <a:tailEnd type="stealth" w="med" len="lg"/>
            </a:ln>
          </p:spPr>
          <p:txBody>
            <a:bodyPr wrap="none" lIns="92075" tIns="46038" rIns="92075" bIns="46038" anchor="ctr"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0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0628" grpId="0" build="p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2658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32088" y="1711325"/>
            <a:ext cx="4470400" cy="448945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</p:pic>
      <p:sp>
        <p:nvSpPr>
          <p:cNvPr id="51203" name="Rectangle 3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800100"/>
          </a:xfrm>
        </p:spPr>
        <p:txBody>
          <a:bodyPr/>
          <a:lstStyle/>
          <a:p>
            <a:r>
              <a:rPr lang="en-US" smtClean="0">
                <a:solidFill>
                  <a:srgbClr val="FF0000"/>
                </a:solidFill>
                <a:latin typeface="Verdana" pitchFamily="34" charset="0"/>
              </a:rPr>
              <a:t>Band Combinations	</a:t>
            </a:r>
          </a:p>
        </p:txBody>
      </p:sp>
      <p:sp>
        <p:nvSpPr>
          <p:cNvPr id="582660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685800" y="1066800"/>
            <a:ext cx="7772400" cy="338138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</a:pPr>
            <a:r>
              <a:rPr lang="en-US" sz="2800" b="1" smtClean="0">
                <a:latin typeface="Verdana" pitchFamily="34" charset="0"/>
              </a:rPr>
              <a:t>Features can become more obvious</a:t>
            </a:r>
          </a:p>
        </p:txBody>
      </p:sp>
      <p:pic>
        <p:nvPicPr>
          <p:cNvPr id="582661" name="Picture 5"/>
          <p:cNvPicPr>
            <a:picLocks noChangeAspect="1" noChangeArrowheads="1"/>
          </p:cNvPicPr>
          <p:nvPr/>
        </p:nvPicPr>
        <p:blipFill>
          <a:blip r:embed="rId4"/>
          <a:srcRect l="65625"/>
          <a:stretch>
            <a:fillRect/>
          </a:stretch>
        </p:blipFill>
        <p:spPr bwMode="auto">
          <a:xfrm>
            <a:off x="5665788" y="1711325"/>
            <a:ext cx="1536700" cy="448945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</p:pic>
      <p:pic>
        <p:nvPicPr>
          <p:cNvPr id="582662" name="Picture 6"/>
          <p:cNvPicPr>
            <a:picLocks noChangeAspect="1" noChangeArrowheads="1"/>
          </p:cNvPicPr>
          <p:nvPr/>
        </p:nvPicPr>
        <p:blipFill>
          <a:blip r:embed="rId5"/>
          <a:srcRect r="67615"/>
          <a:stretch>
            <a:fillRect/>
          </a:stretch>
        </p:blipFill>
        <p:spPr bwMode="auto">
          <a:xfrm>
            <a:off x="2732088" y="1711325"/>
            <a:ext cx="1447800" cy="448945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</p:pic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5918200" y="3911600"/>
            <a:ext cx="2898775" cy="1377950"/>
            <a:chOff x="3728" y="2464"/>
            <a:chExt cx="1826" cy="868"/>
          </a:xfrm>
        </p:grpSpPr>
        <p:sp>
          <p:nvSpPr>
            <p:cNvPr id="51215" name="Text Box 8"/>
            <p:cNvSpPr txBox="1">
              <a:spLocks noChangeArrowheads="1"/>
            </p:cNvSpPr>
            <p:nvPr/>
          </p:nvSpPr>
          <p:spPr bwMode="auto">
            <a:xfrm>
              <a:off x="4526" y="3082"/>
              <a:ext cx="1028" cy="250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 b="1">
                  <a:solidFill>
                    <a:srgbClr val="0A0A78"/>
                  </a:solidFill>
                  <a:latin typeface="Arial" charset="0"/>
                </a:rPr>
                <a:t>Vegetation</a:t>
              </a:r>
            </a:p>
          </p:txBody>
        </p:sp>
        <p:sp>
          <p:nvSpPr>
            <p:cNvPr id="51216" name="Oval 9"/>
            <p:cNvSpPr>
              <a:spLocks noChangeArrowheads="1"/>
            </p:cNvSpPr>
            <p:nvPr/>
          </p:nvSpPr>
          <p:spPr bwMode="auto">
            <a:xfrm>
              <a:off x="3728" y="2464"/>
              <a:ext cx="624" cy="624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  <a:round/>
              <a:headEnd type="none" w="sm" len="sm"/>
              <a:tailEnd type="none" w="med" len="lg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17" name="Freeform 10"/>
            <p:cNvSpPr>
              <a:spLocks/>
            </p:cNvSpPr>
            <p:nvPr/>
          </p:nvSpPr>
          <p:spPr bwMode="auto">
            <a:xfrm>
              <a:off x="4184" y="2904"/>
              <a:ext cx="448" cy="304"/>
            </a:xfrm>
            <a:custGeom>
              <a:avLst/>
              <a:gdLst>
                <a:gd name="T0" fmla="*/ 0 w 448"/>
                <a:gd name="T1" fmla="*/ 0 h 304"/>
                <a:gd name="T2" fmla="*/ 0 w 448"/>
                <a:gd name="T3" fmla="*/ 304 h 304"/>
                <a:gd name="T4" fmla="*/ 448 w 448"/>
                <a:gd name="T5" fmla="*/ 304 h 304"/>
                <a:gd name="T6" fmla="*/ 0 60000 65536"/>
                <a:gd name="T7" fmla="*/ 0 60000 65536"/>
                <a:gd name="T8" fmla="*/ 0 60000 65536"/>
                <a:gd name="T9" fmla="*/ 0 w 448"/>
                <a:gd name="T10" fmla="*/ 0 h 304"/>
                <a:gd name="T11" fmla="*/ 448 w 448"/>
                <a:gd name="T12" fmla="*/ 304 h 30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8" h="304">
                  <a:moveTo>
                    <a:pt x="0" y="0"/>
                  </a:moveTo>
                  <a:lnTo>
                    <a:pt x="0" y="304"/>
                  </a:lnTo>
                  <a:lnTo>
                    <a:pt x="448" y="304"/>
                  </a:lnTo>
                </a:path>
              </a:pathLst>
            </a:custGeom>
            <a:noFill/>
            <a:ln w="22225">
              <a:solidFill>
                <a:srgbClr val="A50021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3" name="Group 11"/>
          <p:cNvGrpSpPr>
            <a:grpSpLocks/>
          </p:cNvGrpSpPr>
          <p:nvPr/>
        </p:nvGrpSpPr>
        <p:grpSpPr bwMode="auto">
          <a:xfrm>
            <a:off x="1190625" y="3444875"/>
            <a:ext cx="2987675" cy="1647825"/>
            <a:chOff x="750" y="2170"/>
            <a:chExt cx="1882" cy="1038"/>
          </a:xfrm>
        </p:grpSpPr>
        <p:sp>
          <p:nvSpPr>
            <p:cNvPr id="51212" name="Text Box 12"/>
            <p:cNvSpPr txBox="1">
              <a:spLocks noChangeArrowheads="1"/>
            </p:cNvSpPr>
            <p:nvPr/>
          </p:nvSpPr>
          <p:spPr bwMode="auto">
            <a:xfrm>
              <a:off x="750" y="2170"/>
              <a:ext cx="1028" cy="250"/>
            </a:xfrm>
            <a:prstGeom prst="rect">
              <a:avLst/>
            </a:prstGeom>
            <a:noFill/>
            <a:ln w="22225">
              <a:noFill/>
              <a:miter lim="800000"/>
              <a:headEnd type="none" w="sm" len="sm"/>
              <a:tailEnd type="none" w="med" len="lg"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 b="1">
                  <a:solidFill>
                    <a:srgbClr val="0A0A78"/>
                  </a:solidFill>
                  <a:latin typeface="Arial" charset="0"/>
                </a:rPr>
                <a:t>Urban</a:t>
              </a:r>
            </a:p>
          </p:txBody>
        </p:sp>
        <p:sp>
          <p:nvSpPr>
            <p:cNvPr id="51213" name="Oval 13"/>
            <p:cNvSpPr>
              <a:spLocks noChangeArrowheads="1"/>
            </p:cNvSpPr>
            <p:nvPr/>
          </p:nvSpPr>
          <p:spPr bwMode="auto">
            <a:xfrm>
              <a:off x="1776" y="2352"/>
              <a:ext cx="856" cy="856"/>
            </a:xfrm>
            <a:prstGeom prst="ellipse">
              <a:avLst/>
            </a:prstGeom>
            <a:noFill/>
            <a:ln w="22225">
              <a:solidFill>
                <a:schemeClr val="tx1"/>
              </a:solidFill>
              <a:round/>
              <a:headEnd type="none" w="sm" len="sm"/>
              <a:tailEnd type="none" w="med" len="lg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1214" name="Freeform 14"/>
            <p:cNvSpPr>
              <a:spLocks/>
            </p:cNvSpPr>
            <p:nvPr/>
          </p:nvSpPr>
          <p:spPr bwMode="auto">
            <a:xfrm>
              <a:off x="1536" y="2312"/>
              <a:ext cx="448" cy="312"/>
            </a:xfrm>
            <a:custGeom>
              <a:avLst/>
              <a:gdLst>
                <a:gd name="T0" fmla="*/ 448 w 448"/>
                <a:gd name="T1" fmla="*/ 312 h 312"/>
                <a:gd name="T2" fmla="*/ 440 w 448"/>
                <a:gd name="T3" fmla="*/ 0 h 312"/>
                <a:gd name="T4" fmla="*/ 0 w 448"/>
                <a:gd name="T5" fmla="*/ 8 h 312"/>
                <a:gd name="T6" fmla="*/ 0 60000 65536"/>
                <a:gd name="T7" fmla="*/ 0 60000 65536"/>
                <a:gd name="T8" fmla="*/ 0 60000 65536"/>
                <a:gd name="T9" fmla="*/ 0 w 448"/>
                <a:gd name="T10" fmla="*/ 0 h 312"/>
                <a:gd name="T11" fmla="*/ 448 w 448"/>
                <a:gd name="T12" fmla="*/ 312 h 312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48" h="312">
                  <a:moveTo>
                    <a:pt x="448" y="312"/>
                  </a:moveTo>
                  <a:lnTo>
                    <a:pt x="440" y="0"/>
                  </a:lnTo>
                  <a:lnTo>
                    <a:pt x="0" y="8"/>
                  </a:lnTo>
                </a:path>
              </a:pathLst>
            </a:custGeom>
            <a:noFill/>
            <a:ln w="22225">
              <a:solidFill>
                <a:srgbClr val="A50021"/>
              </a:solidFill>
              <a:round/>
              <a:headEnd type="none" w="sm" len="sm"/>
              <a:tailEnd type="stealth" w="med" len="lg"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582671" name="Text Box 15"/>
          <p:cNvSpPr txBox="1">
            <a:spLocks noChangeArrowheads="1"/>
          </p:cNvSpPr>
          <p:nvPr/>
        </p:nvSpPr>
        <p:spPr bwMode="auto">
          <a:xfrm>
            <a:off x="4241800" y="2351088"/>
            <a:ext cx="1565275" cy="40005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solidFill>
                  <a:srgbClr val="FFFF00"/>
                </a:solidFill>
                <a:latin typeface="Arial" charset="0"/>
              </a:rPr>
              <a:t>2,3,1 (RGB)</a:t>
            </a:r>
          </a:p>
        </p:txBody>
      </p:sp>
      <p:sp>
        <p:nvSpPr>
          <p:cNvPr id="582672" name="Text Box 16"/>
          <p:cNvSpPr txBox="1">
            <a:spLocks noChangeArrowheads="1"/>
          </p:cNvSpPr>
          <p:nvPr/>
        </p:nvSpPr>
        <p:spPr bwMode="auto">
          <a:xfrm>
            <a:off x="5613400" y="2351088"/>
            <a:ext cx="1565275" cy="40005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Arial" charset="0"/>
              </a:rPr>
              <a:t>4,3,2 (RGB)</a:t>
            </a:r>
          </a:p>
        </p:txBody>
      </p:sp>
      <p:sp>
        <p:nvSpPr>
          <p:cNvPr id="582673" name="Text Box 17"/>
          <p:cNvSpPr txBox="1">
            <a:spLocks noChangeArrowheads="1"/>
          </p:cNvSpPr>
          <p:nvPr/>
        </p:nvSpPr>
        <p:spPr bwMode="auto">
          <a:xfrm>
            <a:off x="2717800" y="2351088"/>
            <a:ext cx="1565275" cy="400050"/>
          </a:xfrm>
          <a:prstGeom prst="rect">
            <a:avLst/>
          </a:prstGeom>
          <a:noFill/>
          <a:ln w="22225">
            <a:noFill/>
            <a:miter lim="800000"/>
            <a:headEnd type="none" w="sm" len="sm"/>
            <a:tailEnd type="none" w="med" len="lg"/>
          </a:ln>
        </p:spPr>
        <p:txBody>
          <a:bodyPr wrap="none">
            <a:spAutoFit/>
          </a:bodyPr>
          <a:lstStyle/>
          <a:p>
            <a:pPr algn="ctr"/>
            <a:r>
              <a:rPr lang="en-US" sz="2000" b="1">
                <a:latin typeface="Arial" charset="0"/>
              </a:rPr>
              <a:t>4,5,3 (RGB)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26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2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26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582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267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2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582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826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2660" grpId="0" build="p" bldLvl="2" autoUpdateAnimBg="0"/>
      <p:bldP spid="582671" grpId="0" build="p" autoUpdateAnimBg="0" advAuto="0"/>
      <p:bldP spid="582672" grpId="0" build="p" autoUpdateAnimBg="0" advAuto="0"/>
      <p:bldP spid="582673" grpId="0" build="p" autoUpdateAnimBg="0" advAuto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Line 2"/>
          <p:cNvSpPr>
            <a:spLocks noChangeShapeType="1"/>
          </p:cNvSpPr>
          <p:nvPr/>
        </p:nvSpPr>
        <p:spPr bwMode="auto">
          <a:xfrm>
            <a:off x="1752600" y="586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27" name="Line 3"/>
          <p:cNvSpPr>
            <a:spLocks noChangeShapeType="1"/>
          </p:cNvSpPr>
          <p:nvPr/>
        </p:nvSpPr>
        <p:spPr bwMode="auto">
          <a:xfrm>
            <a:off x="2514600" y="586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28" name="Line 4"/>
          <p:cNvSpPr>
            <a:spLocks noChangeShapeType="1"/>
          </p:cNvSpPr>
          <p:nvPr/>
        </p:nvSpPr>
        <p:spPr bwMode="auto">
          <a:xfrm>
            <a:off x="3276600" y="586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29" name="Line 5"/>
          <p:cNvSpPr>
            <a:spLocks noChangeShapeType="1"/>
          </p:cNvSpPr>
          <p:nvPr/>
        </p:nvSpPr>
        <p:spPr bwMode="auto">
          <a:xfrm>
            <a:off x="4038600" y="586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0" name="Line 6"/>
          <p:cNvSpPr>
            <a:spLocks noChangeShapeType="1"/>
          </p:cNvSpPr>
          <p:nvPr/>
        </p:nvSpPr>
        <p:spPr bwMode="auto">
          <a:xfrm>
            <a:off x="4800600" y="586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1" name="Line 7"/>
          <p:cNvSpPr>
            <a:spLocks noChangeShapeType="1"/>
          </p:cNvSpPr>
          <p:nvPr/>
        </p:nvSpPr>
        <p:spPr bwMode="auto">
          <a:xfrm>
            <a:off x="5505450" y="586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2" name="Line 8"/>
          <p:cNvSpPr>
            <a:spLocks noChangeShapeType="1"/>
          </p:cNvSpPr>
          <p:nvPr/>
        </p:nvSpPr>
        <p:spPr bwMode="auto">
          <a:xfrm>
            <a:off x="6172200" y="586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3" name="Line 9"/>
          <p:cNvSpPr>
            <a:spLocks noChangeShapeType="1"/>
          </p:cNvSpPr>
          <p:nvPr/>
        </p:nvSpPr>
        <p:spPr bwMode="auto">
          <a:xfrm>
            <a:off x="6858000" y="586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34" name="Line 10"/>
          <p:cNvSpPr>
            <a:spLocks noChangeShapeType="1"/>
          </p:cNvSpPr>
          <p:nvPr/>
        </p:nvSpPr>
        <p:spPr bwMode="auto">
          <a:xfrm>
            <a:off x="7467600" y="586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914400" y="1143000"/>
            <a:ext cx="7696200" cy="4724400"/>
            <a:chOff x="576" y="720"/>
            <a:chExt cx="4848" cy="2976"/>
          </a:xfrm>
        </p:grpSpPr>
        <p:sp>
          <p:nvSpPr>
            <p:cNvPr id="52278" name="Rectangle 12"/>
            <p:cNvSpPr>
              <a:spLocks noChangeArrowheads="1"/>
            </p:cNvSpPr>
            <p:nvPr/>
          </p:nvSpPr>
          <p:spPr bwMode="auto">
            <a:xfrm>
              <a:off x="672" y="720"/>
              <a:ext cx="4752" cy="29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79" name="Line 13"/>
            <p:cNvSpPr>
              <a:spLocks noChangeShapeType="1"/>
            </p:cNvSpPr>
            <p:nvPr/>
          </p:nvSpPr>
          <p:spPr bwMode="auto">
            <a:xfrm flipH="1">
              <a:off x="576" y="3120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80" name="Line 14"/>
            <p:cNvSpPr>
              <a:spLocks noChangeShapeType="1"/>
            </p:cNvSpPr>
            <p:nvPr/>
          </p:nvSpPr>
          <p:spPr bwMode="auto">
            <a:xfrm flipH="1">
              <a:off x="576" y="2544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81" name="Line 15"/>
            <p:cNvSpPr>
              <a:spLocks noChangeShapeType="1"/>
            </p:cNvSpPr>
            <p:nvPr/>
          </p:nvSpPr>
          <p:spPr bwMode="auto">
            <a:xfrm flipH="1">
              <a:off x="576" y="1968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82" name="Line 16"/>
            <p:cNvSpPr>
              <a:spLocks noChangeShapeType="1"/>
            </p:cNvSpPr>
            <p:nvPr/>
          </p:nvSpPr>
          <p:spPr bwMode="auto">
            <a:xfrm flipH="1">
              <a:off x="576" y="1392"/>
              <a:ext cx="96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2236" name="Text Box 17"/>
          <p:cNvSpPr txBox="1">
            <a:spLocks noChangeArrowheads="1"/>
          </p:cNvSpPr>
          <p:nvPr/>
        </p:nvSpPr>
        <p:spPr bwMode="auto">
          <a:xfrm>
            <a:off x="936625" y="6003925"/>
            <a:ext cx="342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18" charset="0"/>
              </a:rPr>
              <a:t>0.4</a:t>
            </a:r>
          </a:p>
        </p:txBody>
      </p:sp>
      <p:sp>
        <p:nvSpPr>
          <p:cNvPr id="52237" name="Text Box 18"/>
          <p:cNvSpPr txBox="1">
            <a:spLocks noChangeArrowheads="1"/>
          </p:cNvSpPr>
          <p:nvPr/>
        </p:nvSpPr>
        <p:spPr bwMode="auto">
          <a:xfrm>
            <a:off x="1600200" y="6019800"/>
            <a:ext cx="342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18" charset="0"/>
              </a:rPr>
              <a:t>0.6</a:t>
            </a:r>
          </a:p>
        </p:txBody>
      </p:sp>
      <p:sp>
        <p:nvSpPr>
          <p:cNvPr id="52238" name="Text Box 19"/>
          <p:cNvSpPr txBox="1">
            <a:spLocks noChangeArrowheads="1"/>
          </p:cNvSpPr>
          <p:nvPr/>
        </p:nvSpPr>
        <p:spPr bwMode="auto">
          <a:xfrm>
            <a:off x="2362200" y="6019800"/>
            <a:ext cx="342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18" charset="0"/>
              </a:rPr>
              <a:t>0.8</a:t>
            </a:r>
          </a:p>
        </p:txBody>
      </p:sp>
      <p:sp>
        <p:nvSpPr>
          <p:cNvPr id="52239" name="Text Box 20"/>
          <p:cNvSpPr txBox="1">
            <a:spLocks noChangeArrowheads="1"/>
          </p:cNvSpPr>
          <p:nvPr/>
        </p:nvSpPr>
        <p:spPr bwMode="auto">
          <a:xfrm>
            <a:off x="3124200" y="6019800"/>
            <a:ext cx="342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18" charset="0"/>
              </a:rPr>
              <a:t>1.0</a:t>
            </a:r>
          </a:p>
        </p:txBody>
      </p:sp>
      <p:sp>
        <p:nvSpPr>
          <p:cNvPr id="52240" name="Text Box 21"/>
          <p:cNvSpPr txBox="1">
            <a:spLocks noChangeArrowheads="1"/>
          </p:cNvSpPr>
          <p:nvPr/>
        </p:nvSpPr>
        <p:spPr bwMode="auto">
          <a:xfrm>
            <a:off x="3886200" y="6019800"/>
            <a:ext cx="342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18" charset="0"/>
              </a:rPr>
              <a:t>1.2</a:t>
            </a:r>
          </a:p>
        </p:txBody>
      </p:sp>
      <p:sp>
        <p:nvSpPr>
          <p:cNvPr id="52241" name="Text Box 22"/>
          <p:cNvSpPr txBox="1">
            <a:spLocks noChangeArrowheads="1"/>
          </p:cNvSpPr>
          <p:nvPr/>
        </p:nvSpPr>
        <p:spPr bwMode="auto">
          <a:xfrm>
            <a:off x="4610100" y="6003925"/>
            <a:ext cx="342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18" charset="0"/>
              </a:rPr>
              <a:t>1.4</a:t>
            </a:r>
          </a:p>
        </p:txBody>
      </p:sp>
      <p:sp>
        <p:nvSpPr>
          <p:cNvPr id="52242" name="Text Box 23"/>
          <p:cNvSpPr txBox="1">
            <a:spLocks noChangeArrowheads="1"/>
          </p:cNvSpPr>
          <p:nvPr/>
        </p:nvSpPr>
        <p:spPr bwMode="auto">
          <a:xfrm>
            <a:off x="5334000" y="6019800"/>
            <a:ext cx="342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18" charset="0"/>
              </a:rPr>
              <a:t>1.6</a:t>
            </a:r>
          </a:p>
        </p:txBody>
      </p:sp>
      <p:sp>
        <p:nvSpPr>
          <p:cNvPr id="52243" name="Text Box 24"/>
          <p:cNvSpPr txBox="1">
            <a:spLocks noChangeArrowheads="1"/>
          </p:cNvSpPr>
          <p:nvPr/>
        </p:nvSpPr>
        <p:spPr bwMode="auto">
          <a:xfrm>
            <a:off x="6019800" y="6019800"/>
            <a:ext cx="342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18" charset="0"/>
              </a:rPr>
              <a:t>1.8</a:t>
            </a:r>
          </a:p>
        </p:txBody>
      </p:sp>
      <p:sp>
        <p:nvSpPr>
          <p:cNvPr id="52244" name="Text Box 25"/>
          <p:cNvSpPr txBox="1">
            <a:spLocks noChangeArrowheads="1"/>
          </p:cNvSpPr>
          <p:nvPr/>
        </p:nvSpPr>
        <p:spPr bwMode="auto">
          <a:xfrm>
            <a:off x="6629400" y="6003925"/>
            <a:ext cx="342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18" charset="0"/>
              </a:rPr>
              <a:t>2.0</a:t>
            </a:r>
          </a:p>
        </p:txBody>
      </p:sp>
      <p:sp>
        <p:nvSpPr>
          <p:cNvPr id="52245" name="Text Box 26"/>
          <p:cNvSpPr txBox="1">
            <a:spLocks noChangeArrowheads="1"/>
          </p:cNvSpPr>
          <p:nvPr/>
        </p:nvSpPr>
        <p:spPr bwMode="auto">
          <a:xfrm>
            <a:off x="7315200" y="6019800"/>
            <a:ext cx="342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18" charset="0"/>
              </a:rPr>
              <a:t>2.2</a:t>
            </a:r>
          </a:p>
        </p:txBody>
      </p:sp>
      <p:sp>
        <p:nvSpPr>
          <p:cNvPr id="52246" name="Line 27"/>
          <p:cNvSpPr>
            <a:spLocks noChangeShapeType="1"/>
          </p:cNvSpPr>
          <p:nvPr/>
        </p:nvSpPr>
        <p:spPr bwMode="auto">
          <a:xfrm>
            <a:off x="8077200" y="5867400"/>
            <a:ext cx="0" cy="152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47" name="Text Box 28"/>
          <p:cNvSpPr txBox="1">
            <a:spLocks noChangeArrowheads="1"/>
          </p:cNvSpPr>
          <p:nvPr/>
        </p:nvSpPr>
        <p:spPr bwMode="auto">
          <a:xfrm>
            <a:off x="7924800" y="6019800"/>
            <a:ext cx="342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18" charset="0"/>
              </a:rPr>
              <a:t>2.4</a:t>
            </a:r>
          </a:p>
        </p:txBody>
      </p:sp>
      <p:sp>
        <p:nvSpPr>
          <p:cNvPr id="52248" name="Text Box 29"/>
          <p:cNvSpPr txBox="1">
            <a:spLocks noChangeArrowheads="1"/>
          </p:cNvSpPr>
          <p:nvPr/>
        </p:nvSpPr>
        <p:spPr bwMode="auto">
          <a:xfrm>
            <a:off x="8496300" y="6003925"/>
            <a:ext cx="342900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000">
                <a:latin typeface="Times New Roman" pitchFamily="18" charset="0"/>
              </a:rPr>
              <a:t>2.6</a:t>
            </a:r>
          </a:p>
        </p:txBody>
      </p:sp>
      <p:sp>
        <p:nvSpPr>
          <p:cNvPr id="52249" name="Text Box 30"/>
          <p:cNvSpPr txBox="1">
            <a:spLocks noChangeArrowheads="1"/>
          </p:cNvSpPr>
          <p:nvPr/>
        </p:nvSpPr>
        <p:spPr bwMode="auto">
          <a:xfrm>
            <a:off x="609600" y="4818063"/>
            <a:ext cx="336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20</a:t>
            </a:r>
          </a:p>
        </p:txBody>
      </p:sp>
      <p:sp>
        <p:nvSpPr>
          <p:cNvPr id="52250" name="Text Box 31"/>
          <p:cNvSpPr txBox="1">
            <a:spLocks noChangeArrowheads="1"/>
          </p:cNvSpPr>
          <p:nvPr/>
        </p:nvSpPr>
        <p:spPr bwMode="auto">
          <a:xfrm>
            <a:off x="609600" y="3897313"/>
            <a:ext cx="33655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40</a:t>
            </a:r>
          </a:p>
        </p:txBody>
      </p:sp>
      <p:sp>
        <p:nvSpPr>
          <p:cNvPr id="52251" name="Text Box 32"/>
          <p:cNvSpPr txBox="1">
            <a:spLocks noChangeArrowheads="1"/>
          </p:cNvSpPr>
          <p:nvPr/>
        </p:nvSpPr>
        <p:spPr bwMode="auto">
          <a:xfrm>
            <a:off x="609600" y="2971800"/>
            <a:ext cx="3365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60</a:t>
            </a:r>
          </a:p>
        </p:txBody>
      </p:sp>
      <p:sp>
        <p:nvSpPr>
          <p:cNvPr id="52252" name="Text Box 33"/>
          <p:cNvSpPr txBox="1">
            <a:spLocks noChangeArrowheads="1"/>
          </p:cNvSpPr>
          <p:nvPr/>
        </p:nvSpPr>
        <p:spPr bwMode="auto">
          <a:xfrm>
            <a:off x="609600" y="2057400"/>
            <a:ext cx="33655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200">
                <a:latin typeface="Times New Roman" pitchFamily="18" charset="0"/>
              </a:rPr>
              <a:t>80</a:t>
            </a:r>
          </a:p>
        </p:txBody>
      </p:sp>
      <p:grpSp>
        <p:nvGrpSpPr>
          <p:cNvPr id="3" name="Group 34"/>
          <p:cNvGrpSpPr>
            <a:grpSpLocks/>
          </p:cNvGrpSpPr>
          <p:nvPr/>
        </p:nvGrpSpPr>
        <p:grpSpPr bwMode="auto">
          <a:xfrm>
            <a:off x="1052513" y="3425825"/>
            <a:ext cx="7545387" cy="2260600"/>
            <a:chOff x="663" y="2158"/>
            <a:chExt cx="4753" cy="1424"/>
          </a:xfrm>
        </p:grpSpPr>
        <p:sp>
          <p:nvSpPr>
            <p:cNvPr id="52273" name="Freeform 35"/>
            <p:cNvSpPr>
              <a:spLocks/>
            </p:cNvSpPr>
            <p:nvPr/>
          </p:nvSpPr>
          <p:spPr bwMode="auto">
            <a:xfrm>
              <a:off x="663" y="3258"/>
              <a:ext cx="501" cy="324"/>
            </a:xfrm>
            <a:custGeom>
              <a:avLst/>
              <a:gdLst>
                <a:gd name="T0" fmla="*/ 9 w 501"/>
                <a:gd name="T1" fmla="*/ 294 h 324"/>
                <a:gd name="T2" fmla="*/ 21 w 501"/>
                <a:gd name="T3" fmla="*/ 234 h 324"/>
                <a:gd name="T4" fmla="*/ 69 w 501"/>
                <a:gd name="T5" fmla="*/ 90 h 324"/>
                <a:gd name="T6" fmla="*/ 105 w 501"/>
                <a:gd name="T7" fmla="*/ 18 h 324"/>
                <a:gd name="T8" fmla="*/ 165 w 501"/>
                <a:gd name="T9" fmla="*/ 0 h 324"/>
                <a:gd name="T10" fmla="*/ 231 w 501"/>
                <a:gd name="T11" fmla="*/ 6 h 324"/>
                <a:gd name="T12" fmla="*/ 243 w 501"/>
                <a:gd name="T13" fmla="*/ 24 h 324"/>
                <a:gd name="T14" fmla="*/ 279 w 501"/>
                <a:gd name="T15" fmla="*/ 36 h 324"/>
                <a:gd name="T16" fmla="*/ 321 w 501"/>
                <a:gd name="T17" fmla="*/ 84 h 324"/>
                <a:gd name="T18" fmla="*/ 345 w 501"/>
                <a:gd name="T19" fmla="*/ 108 h 324"/>
                <a:gd name="T20" fmla="*/ 363 w 501"/>
                <a:gd name="T21" fmla="*/ 144 h 324"/>
                <a:gd name="T22" fmla="*/ 381 w 501"/>
                <a:gd name="T23" fmla="*/ 162 h 324"/>
                <a:gd name="T24" fmla="*/ 405 w 501"/>
                <a:gd name="T25" fmla="*/ 192 h 324"/>
                <a:gd name="T26" fmla="*/ 411 w 501"/>
                <a:gd name="T27" fmla="*/ 210 h 324"/>
                <a:gd name="T28" fmla="*/ 447 w 501"/>
                <a:gd name="T29" fmla="*/ 228 h 324"/>
                <a:gd name="T30" fmla="*/ 489 w 501"/>
                <a:gd name="T31" fmla="*/ 174 h 324"/>
                <a:gd name="T32" fmla="*/ 495 w 501"/>
                <a:gd name="T33" fmla="*/ 150 h 324"/>
                <a:gd name="T34" fmla="*/ 501 w 501"/>
                <a:gd name="T35" fmla="*/ 132 h 324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501"/>
                <a:gd name="T55" fmla="*/ 0 h 324"/>
                <a:gd name="T56" fmla="*/ 501 w 501"/>
                <a:gd name="T57" fmla="*/ 324 h 324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501" h="324">
                  <a:moveTo>
                    <a:pt x="9" y="294"/>
                  </a:moveTo>
                  <a:cubicBezTo>
                    <a:pt x="26" y="244"/>
                    <a:pt x="0" y="324"/>
                    <a:pt x="21" y="234"/>
                  </a:cubicBezTo>
                  <a:cubicBezTo>
                    <a:pt x="32" y="188"/>
                    <a:pt x="50" y="132"/>
                    <a:pt x="69" y="90"/>
                  </a:cubicBezTo>
                  <a:cubicBezTo>
                    <a:pt x="81" y="63"/>
                    <a:pt x="78" y="36"/>
                    <a:pt x="105" y="18"/>
                  </a:cubicBezTo>
                  <a:cubicBezTo>
                    <a:pt x="121" y="7"/>
                    <a:pt x="147" y="6"/>
                    <a:pt x="165" y="0"/>
                  </a:cubicBezTo>
                  <a:cubicBezTo>
                    <a:pt x="187" y="2"/>
                    <a:pt x="210" y="0"/>
                    <a:pt x="231" y="6"/>
                  </a:cubicBezTo>
                  <a:cubicBezTo>
                    <a:pt x="238" y="8"/>
                    <a:pt x="237" y="20"/>
                    <a:pt x="243" y="24"/>
                  </a:cubicBezTo>
                  <a:cubicBezTo>
                    <a:pt x="254" y="31"/>
                    <a:pt x="279" y="36"/>
                    <a:pt x="279" y="36"/>
                  </a:cubicBezTo>
                  <a:cubicBezTo>
                    <a:pt x="307" y="78"/>
                    <a:pt x="291" y="64"/>
                    <a:pt x="321" y="84"/>
                  </a:cubicBezTo>
                  <a:cubicBezTo>
                    <a:pt x="334" y="123"/>
                    <a:pt x="316" y="85"/>
                    <a:pt x="345" y="108"/>
                  </a:cubicBezTo>
                  <a:cubicBezTo>
                    <a:pt x="365" y="124"/>
                    <a:pt x="351" y="125"/>
                    <a:pt x="363" y="144"/>
                  </a:cubicBezTo>
                  <a:cubicBezTo>
                    <a:pt x="368" y="151"/>
                    <a:pt x="375" y="156"/>
                    <a:pt x="381" y="162"/>
                  </a:cubicBezTo>
                  <a:cubicBezTo>
                    <a:pt x="396" y="207"/>
                    <a:pt x="374" y="153"/>
                    <a:pt x="405" y="192"/>
                  </a:cubicBezTo>
                  <a:cubicBezTo>
                    <a:pt x="409" y="197"/>
                    <a:pt x="407" y="205"/>
                    <a:pt x="411" y="210"/>
                  </a:cubicBezTo>
                  <a:cubicBezTo>
                    <a:pt x="419" y="221"/>
                    <a:pt x="435" y="224"/>
                    <a:pt x="447" y="228"/>
                  </a:cubicBezTo>
                  <a:cubicBezTo>
                    <a:pt x="468" y="214"/>
                    <a:pt x="480" y="199"/>
                    <a:pt x="489" y="174"/>
                  </a:cubicBezTo>
                  <a:cubicBezTo>
                    <a:pt x="492" y="166"/>
                    <a:pt x="493" y="158"/>
                    <a:pt x="495" y="150"/>
                  </a:cubicBezTo>
                  <a:cubicBezTo>
                    <a:pt x="497" y="144"/>
                    <a:pt x="501" y="132"/>
                    <a:pt x="501" y="132"/>
                  </a:cubicBezTo>
                </a:path>
              </a:pathLst>
            </a:custGeom>
            <a:noFill/>
            <a:ln w="28575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74" name="Freeform 36"/>
            <p:cNvSpPr>
              <a:spLocks/>
            </p:cNvSpPr>
            <p:nvPr/>
          </p:nvSpPr>
          <p:spPr bwMode="auto">
            <a:xfrm>
              <a:off x="1156" y="2158"/>
              <a:ext cx="1872" cy="1264"/>
            </a:xfrm>
            <a:custGeom>
              <a:avLst/>
              <a:gdLst>
                <a:gd name="T0" fmla="*/ 0 w 1872"/>
                <a:gd name="T1" fmla="*/ 1264 h 1264"/>
                <a:gd name="T2" fmla="*/ 144 w 1872"/>
                <a:gd name="T3" fmla="*/ 688 h 1264"/>
                <a:gd name="T4" fmla="*/ 240 w 1872"/>
                <a:gd name="T5" fmla="*/ 112 h 1264"/>
                <a:gd name="T6" fmla="*/ 528 w 1872"/>
                <a:gd name="T7" fmla="*/ 16 h 1264"/>
                <a:gd name="T8" fmla="*/ 1200 w 1872"/>
                <a:gd name="T9" fmla="*/ 112 h 1264"/>
                <a:gd name="T10" fmla="*/ 1680 w 1872"/>
                <a:gd name="T11" fmla="*/ 16 h 1264"/>
                <a:gd name="T12" fmla="*/ 1872 w 1872"/>
                <a:gd name="T13" fmla="*/ 208 h 1264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872"/>
                <a:gd name="T22" fmla="*/ 0 h 1264"/>
                <a:gd name="T23" fmla="*/ 1872 w 1872"/>
                <a:gd name="T24" fmla="*/ 1264 h 1264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872" h="1264">
                  <a:moveTo>
                    <a:pt x="0" y="1264"/>
                  </a:moveTo>
                  <a:cubicBezTo>
                    <a:pt x="52" y="1072"/>
                    <a:pt x="104" y="880"/>
                    <a:pt x="144" y="688"/>
                  </a:cubicBezTo>
                  <a:cubicBezTo>
                    <a:pt x="184" y="496"/>
                    <a:pt x="176" y="224"/>
                    <a:pt x="240" y="112"/>
                  </a:cubicBezTo>
                  <a:cubicBezTo>
                    <a:pt x="304" y="0"/>
                    <a:pt x="368" y="16"/>
                    <a:pt x="528" y="16"/>
                  </a:cubicBezTo>
                  <a:cubicBezTo>
                    <a:pt x="688" y="16"/>
                    <a:pt x="1008" y="112"/>
                    <a:pt x="1200" y="112"/>
                  </a:cubicBezTo>
                  <a:cubicBezTo>
                    <a:pt x="1392" y="112"/>
                    <a:pt x="1568" y="0"/>
                    <a:pt x="1680" y="16"/>
                  </a:cubicBezTo>
                  <a:cubicBezTo>
                    <a:pt x="1792" y="32"/>
                    <a:pt x="1832" y="120"/>
                    <a:pt x="1872" y="208"/>
                  </a:cubicBezTo>
                </a:path>
              </a:pathLst>
            </a:custGeom>
            <a:noFill/>
            <a:ln w="28575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75" name="Freeform 37"/>
            <p:cNvSpPr>
              <a:spLocks/>
            </p:cNvSpPr>
            <p:nvPr/>
          </p:nvSpPr>
          <p:spPr bwMode="auto">
            <a:xfrm>
              <a:off x="3022" y="2352"/>
              <a:ext cx="384" cy="488"/>
            </a:xfrm>
            <a:custGeom>
              <a:avLst/>
              <a:gdLst>
                <a:gd name="T0" fmla="*/ 0 w 384"/>
                <a:gd name="T1" fmla="*/ 0 h 488"/>
                <a:gd name="T2" fmla="*/ 96 w 384"/>
                <a:gd name="T3" fmla="*/ 336 h 488"/>
                <a:gd name="T4" fmla="*/ 144 w 384"/>
                <a:gd name="T5" fmla="*/ 432 h 488"/>
                <a:gd name="T6" fmla="*/ 192 w 384"/>
                <a:gd name="T7" fmla="*/ 432 h 488"/>
                <a:gd name="T8" fmla="*/ 384 w 384"/>
                <a:gd name="T9" fmla="*/ 96 h 48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4"/>
                <a:gd name="T16" fmla="*/ 0 h 488"/>
                <a:gd name="T17" fmla="*/ 384 w 384"/>
                <a:gd name="T18" fmla="*/ 488 h 48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4" h="488">
                  <a:moveTo>
                    <a:pt x="0" y="0"/>
                  </a:moveTo>
                  <a:cubicBezTo>
                    <a:pt x="36" y="132"/>
                    <a:pt x="72" y="264"/>
                    <a:pt x="96" y="336"/>
                  </a:cubicBezTo>
                  <a:cubicBezTo>
                    <a:pt x="120" y="408"/>
                    <a:pt x="128" y="416"/>
                    <a:pt x="144" y="432"/>
                  </a:cubicBezTo>
                  <a:cubicBezTo>
                    <a:pt x="160" y="448"/>
                    <a:pt x="152" y="488"/>
                    <a:pt x="192" y="432"/>
                  </a:cubicBezTo>
                  <a:cubicBezTo>
                    <a:pt x="232" y="376"/>
                    <a:pt x="308" y="236"/>
                    <a:pt x="384" y="96"/>
                  </a:cubicBezTo>
                </a:path>
              </a:pathLst>
            </a:custGeom>
            <a:noFill/>
            <a:ln w="28575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76" name="Freeform 38"/>
            <p:cNvSpPr>
              <a:spLocks/>
            </p:cNvSpPr>
            <p:nvPr/>
          </p:nvSpPr>
          <p:spPr bwMode="auto">
            <a:xfrm>
              <a:off x="3400" y="2344"/>
              <a:ext cx="1104" cy="1112"/>
            </a:xfrm>
            <a:custGeom>
              <a:avLst/>
              <a:gdLst>
                <a:gd name="T0" fmla="*/ 0 w 1008"/>
                <a:gd name="T1" fmla="*/ 288 h 920"/>
                <a:gd name="T2" fmla="*/ 77 w 1008"/>
                <a:gd name="T3" fmla="*/ 41 h 920"/>
                <a:gd name="T4" fmla="*/ 227 w 1008"/>
                <a:gd name="T5" fmla="*/ 41 h 920"/>
                <a:gd name="T6" fmla="*/ 453 w 1008"/>
                <a:gd name="T7" fmla="*/ 163 h 920"/>
                <a:gd name="T8" fmla="*/ 680 w 1008"/>
                <a:gd name="T9" fmla="*/ 412 h 920"/>
                <a:gd name="T10" fmla="*/ 1059 w 1008"/>
                <a:gd name="T11" fmla="*/ 1405 h 920"/>
                <a:gd name="T12" fmla="*/ 1286 w 1008"/>
                <a:gd name="T13" fmla="*/ 2148 h 920"/>
                <a:gd name="T14" fmla="*/ 1361 w 1008"/>
                <a:gd name="T15" fmla="*/ 2270 h 920"/>
                <a:gd name="T16" fmla="*/ 1437 w 1008"/>
                <a:gd name="T17" fmla="*/ 2270 h 920"/>
                <a:gd name="T18" fmla="*/ 1588 w 1008"/>
                <a:gd name="T19" fmla="*/ 1652 h 92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1008"/>
                <a:gd name="T31" fmla="*/ 0 h 920"/>
                <a:gd name="T32" fmla="*/ 1008 w 1008"/>
                <a:gd name="T33" fmla="*/ 920 h 92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1008" h="920">
                  <a:moveTo>
                    <a:pt x="0" y="112"/>
                  </a:moveTo>
                  <a:cubicBezTo>
                    <a:pt x="12" y="72"/>
                    <a:pt x="24" y="32"/>
                    <a:pt x="48" y="16"/>
                  </a:cubicBezTo>
                  <a:cubicBezTo>
                    <a:pt x="72" y="0"/>
                    <a:pt x="104" y="8"/>
                    <a:pt x="144" y="16"/>
                  </a:cubicBezTo>
                  <a:cubicBezTo>
                    <a:pt x="184" y="24"/>
                    <a:pt x="240" y="40"/>
                    <a:pt x="288" y="64"/>
                  </a:cubicBezTo>
                  <a:cubicBezTo>
                    <a:pt x="336" y="88"/>
                    <a:pt x="368" y="80"/>
                    <a:pt x="432" y="160"/>
                  </a:cubicBezTo>
                  <a:cubicBezTo>
                    <a:pt x="496" y="240"/>
                    <a:pt x="608" y="432"/>
                    <a:pt x="672" y="544"/>
                  </a:cubicBezTo>
                  <a:cubicBezTo>
                    <a:pt x="736" y="656"/>
                    <a:pt x="784" y="776"/>
                    <a:pt x="816" y="832"/>
                  </a:cubicBezTo>
                  <a:cubicBezTo>
                    <a:pt x="848" y="888"/>
                    <a:pt x="848" y="872"/>
                    <a:pt x="864" y="880"/>
                  </a:cubicBezTo>
                  <a:cubicBezTo>
                    <a:pt x="880" y="888"/>
                    <a:pt x="888" y="920"/>
                    <a:pt x="912" y="880"/>
                  </a:cubicBezTo>
                  <a:cubicBezTo>
                    <a:pt x="936" y="840"/>
                    <a:pt x="972" y="740"/>
                    <a:pt x="1008" y="640"/>
                  </a:cubicBezTo>
                </a:path>
              </a:pathLst>
            </a:custGeom>
            <a:noFill/>
            <a:ln w="28575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77" name="Freeform 39"/>
            <p:cNvSpPr>
              <a:spLocks/>
            </p:cNvSpPr>
            <p:nvPr/>
          </p:nvSpPr>
          <p:spPr bwMode="auto">
            <a:xfrm>
              <a:off x="4504" y="2932"/>
              <a:ext cx="912" cy="524"/>
            </a:xfrm>
            <a:custGeom>
              <a:avLst/>
              <a:gdLst>
                <a:gd name="T0" fmla="*/ 0 w 1014"/>
                <a:gd name="T1" fmla="*/ 224 h 524"/>
                <a:gd name="T2" fmla="*/ 63 w 1014"/>
                <a:gd name="T3" fmla="*/ 14 h 524"/>
                <a:gd name="T4" fmla="*/ 99 w 1014"/>
                <a:gd name="T5" fmla="*/ 2 h 524"/>
                <a:gd name="T6" fmla="*/ 191 w 1014"/>
                <a:gd name="T7" fmla="*/ 32 h 524"/>
                <a:gd name="T8" fmla="*/ 226 w 1014"/>
                <a:gd name="T9" fmla="*/ 56 h 524"/>
                <a:gd name="T10" fmla="*/ 250 w 1014"/>
                <a:gd name="T11" fmla="*/ 92 h 524"/>
                <a:gd name="T12" fmla="*/ 262 w 1014"/>
                <a:gd name="T13" fmla="*/ 110 h 524"/>
                <a:gd name="T14" fmla="*/ 272 w 1014"/>
                <a:gd name="T15" fmla="*/ 116 h 524"/>
                <a:gd name="T16" fmla="*/ 296 w 1014"/>
                <a:gd name="T17" fmla="*/ 248 h 524"/>
                <a:gd name="T18" fmla="*/ 322 w 1014"/>
                <a:gd name="T19" fmla="*/ 338 h 524"/>
                <a:gd name="T20" fmla="*/ 360 w 1014"/>
                <a:gd name="T21" fmla="*/ 452 h 524"/>
                <a:gd name="T22" fmla="*/ 371 w 1014"/>
                <a:gd name="T23" fmla="*/ 470 h 524"/>
                <a:gd name="T24" fmla="*/ 442 w 1014"/>
                <a:gd name="T25" fmla="*/ 482 h 524"/>
                <a:gd name="T26" fmla="*/ 561 w 1014"/>
                <a:gd name="T27" fmla="*/ 506 h 524"/>
                <a:gd name="T28" fmla="*/ 586 w 1014"/>
                <a:gd name="T29" fmla="*/ 518 h 524"/>
                <a:gd name="T30" fmla="*/ 597 w 1014"/>
                <a:gd name="T31" fmla="*/ 524 h 524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014"/>
                <a:gd name="T49" fmla="*/ 0 h 524"/>
                <a:gd name="T50" fmla="*/ 1014 w 1014"/>
                <a:gd name="T51" fmla="*/ 524 h 524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014" h="524">
                  <a:moveTo>
                    <a:pt x="0" y="224"/>
                  </a:moveTo>
                  <a:cubicBezTo>
                    <a:pt x="20" y="144"/>
                    <a:pt x="49" y="73"/>
                    <a:pt x="108" y="14"/>
                  </a:cubicBezTo>
                  <a:cubicBezTo>
                    <a:pt x="122" y="0"/>
                    <a:pt x="148" y="5"/>
                    <a:pt x="168" y="2"/>
                  </a:cubicBezTo>
                  <a:cubicBezTo>
                    <a:pt x="225" y="7"/>
                    <a:pt x="270" y="21"/>
                    <a:pt x="324" y="32"/>
                  </a:cubicBezTo>
                  <a:cubicBezTo>
                    <a:pt x="344" y="46"/>
                    <a:pt x="360" y="50"/>
                    <a:pt x="384" y="56"/>
                  </a:cubicBezTo>
                  <a:cubicBezTo>
                    <a:pt x="392" y="80"/>
                    <a:pt x="402" y="84"/>
                    <a:pt x="426" y="92"/>
                  </a:cubicBezTo>
                  <a:cubicBezTo>
                    <a:pt x="432" y="98"/>
                    <a:pt x="437" y="105"/>
                    <a:pt x="444" y="110"/>
                  </a:cubicBezTo>
                  <a:cubicBezTo>
                    <a:pt x="449" y="114"/>
                    <a:pt x="458" y="111"/>
                    <a:pt x="462" y="116"/>
                  </a:cubicBezTo>
                  <a:cubicBezTo>
                    <a:pt x="488" y="152"/>
                    <a:pt x="479" y="211"/>
                    <a:pt x="504" y="248"/>
                  </a:cubicBezTo>
                  <a:cubicBezTo>
                    <a:pt x="519" y="270"/>
                    <a:pt x="539" y="311"/>
                    <a:pt x="546" y="338"/>
                  </a:cubicBezTo>
                  <a:cubicBezTo>
                    <a:pt x="558" y="386"/>
                    <a:pt x="574" y="421"/>
                    <a:pt x="612" y="452"/>
                  </a:cubicBezTo>
                  <a:cubicBezTo>
                    <a:pt x="619" y="457"/>
                    <a:pt x="622" y="467"/>
                    <a:pt x="630" y="470"/>
                  </a:cubicBezTo>
                  <a:cubicBezTo>
                    <a:pt x="668" y="483"/>
                    <a:pt x="710" y="478"/>
                    <a:pt x="750" y="482"/>
                  </a:cubicBezTo>
                  <a:cubicBezTo>
                    <a:pt x="813" y="524"/>
                    <a:pt x="863" y="503"/>
                    <a:pt x="954" y="506"/>
                  </a:cubicBezTo>
                  <a:cubicBezTo>
                    <a:pt x="997" y="520"/>
                    <a:pt x="943" y="503"/>
                    <a:pt x="996" y="518"/>
                  </a:cubicBezTo>
                  <a:cubicBezTo>
                    <a:pt x="1002" y="520"/>
                    <a:pt x="1014" y="524"/>
                    <a:pt x="1014" y="524"/>
                  </a:cubicBezTo>
                </a:path>
              </a:pathLst>
            </a:custGeom>
            <a:noFill/>
            <a:ln w="28575">
              <a:solidFill>
                <a:srgbClr val="0066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2254" name="Freeform 40"/>
          <p:cNvSpPr>
            <a:spLocks/>
          </p:cNvSpPr>
          <p:nvPr/>
        </p:nvSpPr>
        <p:spPr bwMode="auto">
          <a:xfrm>
            <a:off x="1066800" y="5676900"/>
            <a:ext cx="1447800" cy="190500"/>
          </a:xfrm>
          <a:custGeom>
            <a:avLst/>
            <a:gdLst>
              <a:gd name="T0" fmla="*/ 0 w 909"/>
              <a:gd name="T1" fmla="*/ 2147483647 h 108"/>
              <a:gd name="T2" fmla="*/ 2147483647 w 909"/>
              <a:gd name="T3" fmla="*/ 2147483647 h 108"/>
              <a:gd name="T4" fmla="*/ 2147483647 w 909"/>
              <a:gd name="T5" fmla="*/ 2147483647 h 108"/>
              <a:gd name="T6" fmla="*/ 2147483647 w 909"/>
              <a:gd name="T7" fmla="*/ 2147483647 h 108"/>
              <a:gd name="T8" fmla="*/ 2147483647 w 909"/>
              <a:gd name="T9" fmla="*/ 2147483647 h 108"/>
              <a:gd name="T10" fmla="*/ 2147483647 w 909"/>
              <a:gd name="T11" fmla="*/ 2147483647 h 108"/>
              <a:gd name="T12" fmla="*/ 2147483647 w 909"/>
              <a:gd name="T13" fmla="*/ 0 h 108"/>
              <a:gd name="T14" fmla="*/ 2147483647 w 909"/>
              <a:gd name="T15" fmla="*/ 2147483647 h 108"/>
              <a:gd name="T16" fmla="*/ 2147483647 w 909"/>
              <a:gd name="T17" fmla="*/ 2147483647 h 108"/>
              <a:gd name="T18" fmla="*/ 2147483647 w 909"/>
              <a:gd name="T19" fmla="*/ 2147483647 h 108"/>
              <a:gd name="T20" fmla="*/ 2147483647 w 909"/>
              <a:gd name="T21" fmla="*/ 2147483647 h 108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w 909"/>
              <a:gd name="T34" fmla="*/ 0 h 108"/>
              <a:gd name="T35" fmla="*/ 909 w 909"/>
              <a:gd name="T36" fmla="*/ 108 h 108"/>
            </a:gdLst>
            <a:ahLst/>
            <a:cxnLst>
              <a:cxn ang="T22">
                <a:pos x="T0" y="T1"/>
              </a:cxn>
              <a:cxn ang="T23">
                <a:pos x="T2" y="T3"/>
              </a:cxn>
              <a:cxn ang="T24">
                <a:pos x="T4" y="T5"/>
              </a:cxn>
              <a:cxn ang="T25">
                <a:pos x="T6" y="T7"/>
              </a:cxn>
              <a:cxn ang="T26">
                <a:pos x="T8" y="T9"/>
              </a:cxn>
              <a:cxn ang="T27">
                <a:pos x="T10" y="T11"/>
              </a:cxn>
              <a:cxn ang="T28">
                <a:pos x="T12" y="T13"/>
              </a:cxn>
              <a:cxn ang="T29">
                <a:pos x="T14" y="T15"/>
              </a:cxn>
              <a:cxn ang="T30">
                <a:pos x="T16" y="T17"/>
              </a:cxn>
              <a:cxn ang="T31">
                <a:pos x="T18" y="T19"/>
              </a:cxn>
              <a:cxn ang="T32">
                <a:pos x="T20" y="T21"/>
              </a:cxn>
            </a:cxnLst>
            <a:rect l="T33" t="T34" r="T35" b="T36"/>
            <a:pathLst>
              <a:path w="909" h="108">
                <a:moveTo>
                  <a:pt x="0" y="108"/>
                </a:moveTo>
                <a:cubicBezTo>
                  <a:pt x="27" y="90"/>
                  <a:pt x="59" y="76"/>
                  <a:pt x="90" y="66"/>
                </a:cubicBezTo>
                <a:cubicBezTo>
                  <a:pt x="103" y="62"/>
                  <a:pt x="116" y="58"/>
                  <a:pt x="129" y="54"/>
                </a:cubicBezTo>
                <a:cubicBezTo>
                  <a:pt x="132" y="53"/>
                  <a:pt x="138" y="51"/>
                  <a:pt x="138" y="51"/>
                </a:cubicBezTo>
                <a:cubicBezTo>
                  <a:pt x="152" y="37"/>
                  <a:pt x="170" y="38"/>
                  <a:pt x="189" y="33"/>
                </a:cubicBezTo>
                <a:cubicBezTo>
                  <a:pt x="208" y="20"/>
                  <a:pt x="217" y="23"/>
                  <a:pt x="243" y="21"/>
                </a:cubicBezTo>
                <a:cubicBezTo>
                  <a:pt x="299" y="2"/>
                  <a:pt x="369" y="2"/>
                  <a:pt x="426" y="0"/>
                </a:cubicBezTo>
                <a:cubicBezTo>
                  <a:pt x="479" y="1"/>
                  <a:pt x="532" y="0"/>
                  <a:pt x="585" y="3"/>
                </a:cubicBezTo>
                <a:cubicBezTo>
                  <a:pt x="614" y="4"/>
                  <a:pt x="650" y="23"/>
                  <a:pt x="678" y="30"/>
                </a:cubicBezTo>
                <a:cubicBezTo>
                  <a:pt x="709" y="51"/>
                  <a:pt x="743" y="62"/>
                  <a:pt x="780" y="66"/>
                </a:cubicBezTo>
                <a:cubicBezTo>
                  <a:pt x="824" y="95"/>
                  <a:pt x="853" y="102"/>
                  <a:pt x="909" y="102"/>
                </a:cubicBezTo>
              </a:path>
            </a:pathLst>
          </a:custGeom>
          <a:noFill/>
          <a:ln w="28575">
            <a:solidFill>
              <a:srgbClr val="000099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55" name="Line 41"/>
          <p:cNvSpPr>
            <a:spLocks noChangeShapeType="1"/>
          </p:cNvSpPr>
          <p:nvPr/>
        </p:nvSpPr>
        <p:spPr bwMode="auto">
          <a:xfrm>
            <a:off x="1066800" y="5105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56" name="Line 42"/>
          <p:cNvSpPr>
            <a:spLocks noChangeShapeType="1"/>
          </p:cNvSpPr>
          <p:nvPr/>
        </p:nvSpPr>
        <p:spPr bwMode="auto">
          <a:xfrm>
            <a:off x="1066800" y="51816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grpSp>
        <p:nvGrpSpPr>
          <p:cNvPr id="4" name="Group 43"/>
          <p:cNvGrpSpPr>
            <a:grpSpLocks/>
          </p:cNvGrpSpPr>
          <p:nvPr/>
        </p:nvGrpSpPr>
        <p:grpSpPr bwMode="auto">
          <a:xfrm>
            <a:off x="1066800" y="3098800"/>
            <a:ext cx="7553325" cy="2082800"/>
            <a:chOff x="672" y="1952"/>
            <a:chExt cx="4758" cy="1312"/>
          </a:xfrm>
        </p:grpSpPr>
        <p:sp>
          <p:nvSpPr>
            <p:cNvPr id="52270" name="Freeform 44"/>
            <p:cNvSpPr>
              <a:spLocks/>
            </p:cNvSpPr>
            <p:nvPr/>
          </p:nvSpPr>
          <p:spPr bwMode="auto">
            <a:xfrm>
              <a:off x="672" y="2160"/>
              <a:ext cx="2544" cy="1104"/>
            </a:xfrm>
            <a:custGeom>
              <a:avLst/>
              <a:gdLst>
                <a:gd name="T0" fmla="*/ 0 w 2544"/>
                <a:gd name="T1" fmla="*/ 1104 h 1104"/>
                <a:gd name="T2" fmla="*/ 288 w 2544"/>
                <a:gd name="T3" fmla="*/ 864 h 1104"/>
                <a:gd name="T4" fmla="*/ 576 w 2544"/>
                <a:gd name="T5" fmla="*/ 720 h 1104"/>
                <a:gd name="T6" fmla="*/ 960 w 2544"/>
                <a:gd name="T7" fmla="*/ 624 h 1104"/>
                <a:gd name="T8" fmla="*/ 1488 w 2544"/>
                <a:gd name="T9" fmla="*/ 480 h 1104"/>
                <a:gd name="T10" fmla="*/ 2112 w 2544"/>
                <a:gd name="T11" fmla="*/ 240 h 1104"/>
                <a:gd name="T12" fmla="*/ 2352 w 2544"/>
                <a:gd name="T13" fmla="*/ 96 h 1104"/>
                <a:gd name="T14" fmla="*/ 2544 w 2544"/>
                <a:gd name="T15" fmla="*/ 0 h 110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544"/>
                <a:gd name="T25" fmla="*/ 0 h 1104"/>
                <a:gd name="T26" fmla="*/ 2544 w 2544"/>
                <a:gd name="T27" fmla="*/ 1104 h 110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544" h="1104">
                  <a:moveTo>
                    <a:pt x="0" y="1104"/>
                  </a:moveTo>
                  <a:cubicBezTo>
                    <a:pt x="96" y="1016"/>
                    <a:pt x="192" y="928"/>
                    <a:pt x="288" y="864"/>
                  </a:cubicBezTo>
                  <a:cubicBezTo>
                    <a:pt x="384" y="800"/>
                    <a:pt x="464" y="760"/>
                    <a:pt x="576" y="720"/>
                  </a:cubicBezTo>
                  <a:cubicBezTo>
                    <a:pt x="688" y="680"/>
                    <a:pt x="808" y="664"/>
                    <a:pt x="960" y="624"/>
                  </a:cubicBezTo>
                  <a:cubicBezTo>
                    <a:pt x="1112" y="584"/>
                    <a:pt x="1296" y="544"/>
                    <a:pt x="1488" y="480"/>
                  </a:cubicBezTo>
                  <a:cubicBezTo>
                    <a:pt x="1680" y="416"/>
                    <a:pt x="1968" y="304"/>
                    <a:pt x="2112" y="240"/>
                  </a:cubicBezTo>
                  <a:cubicBezTo>
                    <a:pt x="2256" y="176"/>
                    <a:pt x="2280" y="136"/>
                    <a:pt x="2352" y="96"/>
                  </a:cubicBezTo>
                  <a:cubicBezTo>
                    <a:pt x="2424" y="56"/>
                    <a:pt x="2484" y="28"/>
                    <a:pt x="2544" y="0"/>
                  </a:cubicBezTo>
                </a:path>
              </a:pathLst>
            </a:custGeom>
            <a:noFill/>
            <a:ln w="28575">
              <a:solidFill>
                <a:srgbClr val="FF3300"/>
              </a:solidFill>
              <a:prstDash val="lgDashDot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71" name="Freeform 45"/>
            <p:cNvSpPr>
              <a:spLocks/>
            </p:cNvSpPr>
            <p:nvPr/>
          </p:nvSpPr>
          <p:spPr bwMode="auto">
            <a:xfrm>
              <a:off x="3216" y="1952"/>
              <a:ext cx="1728" cy="208"/>
            </a:xfrm>
            <a:custGeom>
              <a:avLst/>
              <a:gdLst>
                <a:gd name="T0" fmla="*/ 0 w 1728"/>
                <a:gd name="T1" fmla="*/ 208 h 208"/>
                <a:gd name="T2" fmla="*/ 144 w 1728"/>
                <a:gd name="T3" fmla="*/ 112 h 208"/>
                <a:gd name="T4" fmla="*/ 240 w 1728"/>
                <a:gd name="T5" fmla="*/ 64 h 208"/>
                <a:gd name="T6" fmla="*/ 384 w 1728"/>
                <a:gd name="T7" fmla="*/ 16 h 208"/>
                <a:gd name="T8" fmla="*/ 576 w 1728"/>
                <a:gd name="T9" fmla="*/ 16 h 208"/>
                <a:gd name="T10" fmla="*/ 720 w 1728"/>
                <a:gd name="T11" fmla="*/ 112 h 208"/>
                <a:gd name="T12" fmla="*/ 816 w 1728"/>
                <a:gd name="T13" fmla="*/ 112 h 208"/>
                <a:gd name="T14" fmla="*/ 1008 w 1728"/>
                <a:gd name="T15" fmla="*/ 64 h 208"/>
                <a:gd name="T16" fmla="*/ 1152 w 1728"/>
                <a:gd name="T17" fmla="*/ 16 h 208"/>
                <a:gd name="T18" fmla="*/ 1296 w 1728"/>
                <a:gd name="T19" fmla="*/ 64 h 208"/>
                <a:gd name="T20" fmla="*/ 1344 w 1728"/>
                <a:gd name="T21" fmla="*/ 112 h 208"/>
                <a:gd name="T22" fmla="*/ 1440 w 1728"/>
                <a:gd name="T23" fmla="*/ 160 h 208"/>
                <a:gd name="T24" fmla="*/ 1728 w 1728"/>
                <a:gd name="T25" fmla="*/ 64 h 20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8"/>
                <a:gd name="T40" fmla="*/ 0 h 208"/>
                <a:gd name="T41" fmla="*/ 1728 w 1728"/>
                <a:gd name="T42" fmla="*/ 208 h 208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8" h="208">
                  <a:moveTo>
                    <a:pt x="0" y="208"/>
                  </a:moveTo>
                  <a:cubicBezTo>
                    <a:pt x="52" y="172"/>
                    <a:pt x="104" y="136"/>
                    <a:pt x="144" y="112"/>
                  </a:cubicBezTo>
                  <a:cubicBezTo>
                    <a:pt x="184" y="88"/>
                    <a:pt x="200" y="80"/>
                    <a:pt x="240" y="64"/>
                  </a:cubicBezTo>
                  <a:cubicBezTo>
                    <a:pt x="280" y="48"/>
                    <a:pt x="328" y="24"/>
                    <a:pt x="384" y="16"/>
                  </a:cubicBezTo>
                  <a:cubicBezTo>
                    <a:pt x="440" y="8"/>
                    <a:pt x="520" y="0"/>
                    <a:pt x="576" y="16"/>
                  </a:cubicBezTo>
                  <a:cubicBezTo>
                    <a:pt x="632" y="32"/>
                    <a:pt x="680" y="96"/>
                    <a:pt x="720" y="112"/>
                  </a:cubicBezTo>
                  <a:cubicBezTo>
                    <a:pt x="760" y="128"/>
                    <a:pt x="768" y="120"/>
                    <a:pt x="816" y="112"/>
                  </a:cubicBezTo>
                  <a:cubicBezTo>
                    <a:pt x="864" y="104"/>
                    <a:pt x="952" y="80"/>
                    <a:pt x="1008" y="64"/>
                  </a:cubicBezTo>
                  <a:cubicBezTo>
                    <a:pt x="1064" y="48"/>
                    <a:pt x="1104" y="16"/>
                    <a:pt x="1152" y="16"/>
                  </a:cubicBezTo>
                  <a:cubicBezTo>
                    <a:pt x="1200" y="16"/>
                    <a:pt x="1264" y="48"/>
                    <a:pt x="1296" y="64"/>
                  </a:cubicBezTo>
                  <a:cubicBezTo>
                    <a:pt x="1328" y="80"/>
                    <a:pt x="1320" y="96"/>
                    <a:pt x="1344" y="112"/>
                  </a:cubicBezTo>
                  <a:cubicBezTo>
                    <a:pt x="1368" y="128"/>
                    <a:pt x="1376" y="168"/>
                    <a:pt x="1440" y="160"/>
                  </a:cubicBezTo>
                  <a:cubicBezTo>
                    <a:pt x="1504" y="152"/>
                    <a:pt x="1616" y="108"/>
                    <a:pt x="1728" y="64"/>
                  </a:cubicBezTo>
                </a:path>
              </a:pathLst>
            </a:custGeom>
            <a:noFill/>
            <a:ln w="28575">
              <a:solidFill>
                <a:srgbClr val="FF3300"/>
              </a:solidFill>
              <a:prstDash val="lgDashDot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2272" name="Freeform 46"/>
            <p:cNvSpPr>
              <a:spLocks/>
            </p:cNvSpPr>
            <p:nvPr/>
          </p:nvSpPr>
          <p:spPr bwMode="auto">
            <a:xfrm>
              <a:off x="4902" y="1978"/>
              <a:ext cx="528" cy="200"/>
            </a:xfrm>
            <a:custGeom>
              <a:avLst/>
              <a:gdLst>
                <a:gd name="T0" fmla="*/ 0 w 528"/>
                <a:gd name="T1" fmla="*/ 56 h 200"/>
                <a:gd name="T2" fmla="*/ 144 w 528"/>
                <a:gd name="T3" fmla="*/ 8 h 200"/>
                <a:gd name="T4" fmla="*/ 288 w 528"/>
                <a:gd name="T5" fmla="*/ 104 h 200"/>
                <a:gd name="T6" fmla="*/ 384 w 528"/>
                <a:gd name="T7" fmla="*/ 152 h 200"/>
                <a:gd name="T8" fmla="*/ 528 w 528"/>
                <a:gd name="T9" fmla="*/ 200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8"/>
                <a:gd name="T16" fmla="*/ 0 h 200"/>
                <a:gd name="T17" fmla="*/ 528 w 528"/>
                <a:gd name="T18" fmla="*/ 200 h 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8" h="200">
                  <a:moveTo>
                    <a:pt x="0" y="56"/>
                  </a:moveTo>
                  <a:cubicBezTo>
                    <a:pt x="48" y="28"/>
                    <a:pt x="96" y="0"/>
                    <a:pt x="144" y="8"/>
                  </a:cubicBezTo>
                  <a:cubicBezTo>
                    <a:pt x="192" y="16"/>
                    <a:pt x="248" y="80"/>
                    <a:pt x="288" y="104"/>
                  </a:cubicBezTo>
                  <a:cubicBezTo>
                    <a:pt x="328" y="128"/>
                    <a:pt x="344" y="136"/>
                    <a:pt x="384" y="152"/>
                  </a:cubicBezTo>
                  <a:cubicBezTo>
                    <a:pt x="424" y="168"/>
                    <a:pt x="476" y="184"/>
                    <a:pt x="528" y="200"/>
                  </a:cubicBezTo>
                </a:path>
              </a:pathLst>
            </a:custGeom>
            <a:noFill/>
            <a:ln w="28575">
              <a:solidFill>
                <a:srgbClr val="FF3300"/>
              </a:solidFill>
              <a:prstDash val="lgDashDotDot"/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52258" name="Text Box 47"/>
          <p:cNvSpPr txBox="1">
            <a:spLocks noChangeArrowheads="1"/>
          </p:cNvSpPr>
          <p:nvPr/>
        </p:nvSpPr>
        <p:spPr bwMode="auto">
          <a:xfrm>
            <a:off x="2443163" y="176213"/>
            <a:ext cx="43370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b="1">
                <a:solidFill>
                  <a:srgbClr val="000099"/>
                </a:solidFill>
                <a:latin typeface="Arial" charset="0"/>
              </a:rPr>
              <a:t>Spectral Reflectance curves </a:t>
            </a:r>
          </a:p>
        </p:txBody>
      </p:sp>
      <p:sp>
        <p:nvSpPr>
          <p:cNvPr id="52259" name="Text Box 48"/>
          <p:cNvSpPr txBox="1">
            <a:spLocks noChangeArrowheads="1"/>
          </p:cNvSpPr>
          <p:nvPr/>
        </p:nvSpPr>
        <p:spPr bwMode="auto">
          <a:xfrm rot="-5400000">
            <a:off x="-431006" y="3493294"/>
            <a:ext cx="1503362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800000"/>
                </a:solidFill>
                <a:latin typeface="Times New Roman" pitchFamily="18" charset="0"/>
              </a:rPr>
              <a:t>Reflectance (%)</a:t>
            </a:r>
          </a:p>
        </p:txBody>
      </p:sp>
      <p:sp>
        <p:nvSpPr>
          <p:cNvPr id="52260" name="Text Box 49"/>
          <p:cNvSpPr txBox="1">
            <a:spLocks noChangeArrowheads="1"/>
          </p:cNvSpPr>
          <p:nvPr/>
        </p:nvSpPr>
        <p:spPr bwMode="auto">
          <a:xfrm>
            <a:off x="4006850" y="6305550"/>
            <a:ext cx="1631950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>
                <a:solidFill>
                  <a:srgbClr val="800000"/>
                </a:solidFill>
                <a:latin typeface="Times New Roman" pitchFamily="18" charset="0"/>
              </a:rPr>
              <a:t>Wavelength (</a:t>
            </a:r>
            <a:r>
              <a:rPr lang="en-US" sz="1600">
                <a:solidFill>
                  <a:srgbClr val="800000"/>
                </a:solidFill>
                <a:latin typeface="Times New Roman" pitchFamily="18" charset="0"/>
                <a:sym typeface="Symbol" pitchFamily="18" charset="2"/>
              </a:rPr>
              <a:t>m)</a:t>
            </a:r>
            <a:endParaRPr lang="en-US" sz="1600">
              <a:solidFill>
                <a:srgbClr val="800000"/>
              </a:solidFill>
              <a:latin typeface="Times New Roman" pitchFamily="18" charset="0"/>
            </a:endParaRPr>
          </a:p>
        </p:txBody>
      </p:sp>
      <p:sp>
        <p:nvSpPr>
          <p:cNvPr id="52261" name="Line 50"/>
          <p:cNvSpPr>
            <a:spLocks noChangeShapeType="1"/>
          </p:cNvSpPr>
          <p:nvPr/>
        </p:nvSpPr>
        <p:spPr bwMode="auto">
          <a:xfrm>
            <a:off x="4495800" y="1752600"/>
            <a:ext cx="838200" cy="0"/>
          </a:xfrm>
          <a:prstGeom prst="line">
            <a:avLst/>
          </a:prstGeom>
          <a:noFill/>
          <a:ln w="9525">
            <a:solidFill>
              <a:srgbClr val="0066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2" name="Line 51"/>
          <p:cNvSpPr>
            <a:spLocks noChangeShapeType="1"/>
          </p:cNvSpPr>
          <p:nvPr/>
        </p:nvSpPr>
        <p:spPr bwMode="auto">
          <a:xfrm>
            <a:off x="4495800" y="2057400"/>
            <a:ext cx="838200" cy="0"/>
          </a:xfrm>
          <a:prstGeom prst="line">
            <a:avLst/>
          </a:prstGeom>
          <a:noFill/>
          <a:ln w="9525">
            <a:solidFill>
              <a:srgbClr val="FF3300"/>
            </a:solidFill>
            <a:prstDash val="lgDashDot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3" name="Line 52"/>
          <p:cNvSpPr>
            <a:spLocks noChangeShapeType="1"/>
          </p:cNvSpPr>
          <p:nvPr/>
        </p:nvSpPr>
        <p:spPr bwMode="auto">
          <a:xfrm>
            <a:off x="4495800" y="2362200"/>
            <a:ext cx="838200" cy="0"/>
          </a:xfrm>
          <a:prstGeom prst="line">
            <a:avLst/>
          </a:prstGeom>
          <a:noFill/>
          <a:ln w="9525">
            <a:solidFill>
              <a:srgbClr val="000099"/>
            </a:solidFill>
            <a:prstDash val="sys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4" name="Text Box 53"/>
          <p:cNvSpPr txBox="1">
            <a:spLocks noChangeArrowheads="1"/>
          </p:cNvSpPr>
          <p:nvPr/>
        </p:nvSpPr>
        <p:spPr bwMode="auto">
          <a:xfrm>
            <a:off x="5334000" y="1557338"/>
            <a:ext cx="11223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800000"/>
                </a:solidFill>
                <a:latin typeface="Times New Roman" pitchFamily="18" charset="0"/>
              </a:rPr>
              <a:t>Vegetation</a:t>
            </a:r>
          </a:p>
        </p:txBody>
      </p:sp>
      <p:sp>
        <p:nvSpPr>
          <p:cNvPr id="52265" name="Text Box 54"/>
          <p:cNvSpPr txBox="1">
            <a:spLocks noChangeArrowheads="1"/>
          </p:cNvSpPr>
          <p:nvPr/>
        </p:nvSpPr>
        <p:spPr bwMode="auto">
          <a:xfrm>
            <a:off x="5334000" y="1884363"/>
            <a:ext cx="512763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800000"/>
                </a:solidFill>
                <a:latin typeface="Times New Roman" pitchFamily="18" charset="0"/>
              </a:rPr>
              <a:t>Soil</a:t>
            </a:r>
          </a:p>
        </p:txBody>
      </p:sp>
      <p:sp>
        <p:nvSpPr>
          <p:cNvPr id="52266" name="Text Box 55"/>
          <p:cNvSpPr txBox="1">
            <a:spLocks noChangeArrowheads="1"/>
          </p:cNvSpPr>
          <p:nvPr/>
        </p:nvSpPr>
        <p:spPr bwMode="auto">
          <a:xfrm>
            <a:off x="5334000" y="2189163"/>
            <a:ext cx="738188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800000"/>
                </a:solidFill>
                <a:latin typeface="Times New Roman" pitchFamily="18" charset="0"/>
              </a:rPr>
              <a:t>Water</a:t>
            </a:r>
          </a:p>
        </p:txBody>
      </p:sp>
      <p:sp>
        <p:nvSpPr>
          <p:cNvPr id="52267" name="Freeform 56"/>
          <p:cNvSpPr>
            <a:spLocks/>
          </p:cNvSpPr>
          <p:nvPr/>
        </p:nvSpPr>
        <p:spPr bwMode="auto">
          <a:xfrm>
            <a:off x="1035050" y="3028950"/>
            <a:ext cx="4337050" cy="2038350"/>
          </a:xfrm>
          <a:custGeom>
            <a:avLst/>
            <a:gdLst>
              <a:gd name="T0" fmla="*/ 2147483647 w 2732"/>
              <a:gd name="T1" fmla="*/ 2147483647 h 1284"/>
              <a:gd name="T2" fmla="*/ 2147483647 w 2732"/>
              <a:gd name="T3" fmla="*/ 2147483647 h 1284"/>
              <a:gd name="T4" fmla="*/ 2147483647 w 2732"/>
              <a:gd name="T5" fmla="*/ 2147483647 h 1284"/>
              <a:gd name="T6" fmla="*/ 2147483647 w 2732"/>
              <a:gd name="T7" fmla="*/ 2147483647 h 1284"/>
              <a:gd name="T8" fmla="*/ 2147483647 w 2732"/>
              <a:gd name="T9" fmla="*/ 2147483647 h 1284"/>
              <a:gd name="T10" fmla="*/ 2147483647 w 2732"/>
              <a:gd name="T11" fmla="*/ 2147483647 h 1284"/>
              <a:gd name="T12" fmla="*/ 2147483647 w 2732"/>
              <a:gd name="T13" fmla="*/ 2147483647 h 1284"/>
              <a:gd name="T14" fmla="*/ 2147483647 w 2732"/>
              <a:gd name="T15" fmla="*/ 0 h 1284"/>
              <a:gd name="T16" fmla="*/ 2147483647 w 2732"/>
              <a:gd name="T17" fmla="*/ 2147483647 h 1284"/>
              <a:gd name="T18" fmla="*/ 2147483647 w 2732"/>
              <a:gd name="T19" fmla="*/ 2147483647 h 1284"/>
              <a:gd name="T20" fmla="*/ 2147483647 w 2732"/>
              <a:gd name="T21" fmla="*/ 2147483647 h 1284"/>
              <a:gd name="T22" fmla="*/ 2147483647 w 2732"/>
              <a:gd name="T23" fmla="*/ 2147483647 h 1284"/>
              <a:gd name="T24" fmla="*/ 2147483647 w 2732"/>
              <a:gd name="T25" fmla="*/ 2147483647 h 1284"/>
              <a:gd name="T26" fmla="*/ 2147483647 w 2732"/>
              <a:gd name="T27" fmla="*/ 2147483647 h 1284"/>
              <a:gd name="T28" fmla="*/ 2147483647 w 2732"/>
              <a:gd name="T29" fmla="*/ 2147483647 h 1284"/>
              <a:gd name="T30" fmla="*/ 2147483647 w 2732"/>
              <a:gd name="T31" fmla="*/ 2147483647 h 1284"/>
              <a:gd name="T32" fmla="*/ 2147483647 w 2732"/>
              <a:gd name="T33" fmla="*/ 2147483647 h 1284"/>
              <a:gd name="T34" fmla="*/ 2147483647 w 2732"/>
              <a:gd name="T35" fmla="*/ 2147483647 h 1284"/>
              <a:gd name="T36" fmla="*/ 2147483647 w 2732"/>
              <a:gd name="T37" fmla="*/ 2147483647 h 1284"/>
              <a:gd name="T38" fmla="*/ 2147483647 w 2732"/>
              <a:gd name="T39" fmla="*/ 2147483647 h 1284"/>
              <a:gd name="T40" fmla="*/ 2147483647 w 2732"/>
              <a:gd name="T41" fmla="*/ 2147483647 h 1284"/>
              <a:gd name="T42" fmla="*/ 2147483647 w 2732"/>
              <a:gd name="T43" fmla="*/ 2147483647 h 1284"/>
              <a:gd name="T44" fmla="*/ 2147483647 w 2732"/>
              <a:gd name="T45" fmla="*/ 2147483647 h 1284"/>
              <a:gd name="T46" fmla="*/ 2147483647 w 2732"/>
              <a:gd name="T47" fmla="*/ 2147483647 h 1284"/>
              <a:gd name="T48" fmla="*/ 2147483647 w 2732"/>
              <a:gd name="T49" fmla="*/ 2147483647 h 1284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w 2732"/>
              <a:gd name="T76" fmla="*/ 0 h 1284"/>
              <a:gd name="T77" fmla="*/ 2732 w 2732"/>
              <a:gd name="T78" fmla="*/ 1284 h 1284"/>
            </a:gdLst>
            <a:ahLst/>
            <a:cxnLst>
              <a:cxn ang="T50">
                <a:pos x="T0" y="T1"/>
              </a:cxn>
              <a:cxn ang="T51">
                <a:pos x="T2" y="T3"/>
              </a:cxn>
              <a:cxn ang="T52">
                <a:pos x="T4" y="T5"/>
              </a:cxn>
              <a:cxn ang="T53">
                <a:pos x="T6" y="T7"/>
              </a:cxn>
              <a:cxn ang="T54">
                <a:pos x="T8" y="T9"/>
              </a:cxn>
              <a:cxn ang="T55">
                <a:pos x="T10" y="T11"/>
              </a:cxn>
              <a:cxn ang="T56">
                <a:pos x="T12" y="T13"/>
              </a:cxn>
              <a:cxn ang="T57">
                <a:pos x="T14" y="T15"/>
              </a:cxn>
              <a:cxn ang="T58">
                <a:pos x="T16" y="T17"/>
              </a:cxn>
              <a:cxn ang="T59">
                <a:pos x="T18" y="T19"/>
              </a:cxn>
              <a:cxn ang="T60">
                <a:pos x="T20" y="T21"/>
              </a:cxn>
              <a:cxn ang="T61">
                <a:pos x="T22" y="T23"/>
              </a:cxn>
              <a:cxn ang="T62">
                <a:pos x="T24" y="T25"/>
              </a:cxn>
              <a:cxn ang="T63">
                <a:pos x="T26" y="T27"/>
              </a:cxn>
              <a:cxn ang="T64">
                <a:pos x="T28" y="T29"/>
              </a:cxn>
              <a:cxn ang="T65">
                <a:pos x="T30" y="T31"/>
              </a:cxn>
              <a:cxn ang="T66">
                <a:pos x="T32" y="T33"/>
              </a:cxn>
              <a:cxn ang="T67">
                <a:pos x="T34" y="T35"/>
              </a:cxn>
              <a:cxn ang="T68">
                <a:pos x="T36" y="T37"/>
              </a:cxn>
              <a:cxn ang="T69">
                <a:pos x="T38" y="T39"/>
              </a:cxn>
              <a:cxn ang="T70">
                <a:pos x="T40" y="T41"/>
              </a:cxn>
              <a:cxn ang="T71">
                <a:pos x="T42" y="T43"/>
              </a:cxn>
              <a:cxn ang="T72">
                <a:pos x="T44" y="T45"/>
              </a:cxn>
              <a:cxn ang="T73">
                <a:pos x="T46" y="T47"/>
              </a:cxn>
              <a:cxn ang="T74">
                <a:pos x="T48" y="T49"/>
              </a:cxn>
            </a:cxnLst>
            <a:rect l="T75" t="T76" r="T77" b="T78"/>
            <a:pathLst>
              <a:path w="2732" h="1284">
                <a:moveTo>
                  <a:pt x="20" y="468"/>
                </a:moveTo>
                <a:cubicBezTo>
                  <a:pt x="116" y="404"/>
                  <a:pt x="0" y="488"/>
                  <a:pt x="80" y="408"/>
                </a:cubicBezTo>
                <a:cubicBezTo>
                  <a:pt x="146" y="342"/>
                  <a:pt x="236" y="300"/>
                  <a:pt x="308" y="240"/>
                </a:cubicBezTo>
                <a:cubicBezTo>
                  <a:pt x="321" y="229"/>
                  <a:pt x="330" y="213"/>
                  <a:pt x="344" y="204"/>
                </a:cubicBezTo>
                <a:cubicBezTo>
                  <a:pt x="356" y="196"/>
                  <a:pt x="419" y="183"/>
                  <a:pt x="428" y="180"/>
                </a:cubicBezTo>
                <a:cubicBezTo>
                  <a:pt x="484" y="159"/>
                  <a:pt x="538" y="137"/>
                  <a:pt x="596" y="120"/>
                </a:cubicBezTo>
                <a:cubicBezTo>
                  <a:pt x="662" y="101"/>
                  <a:pt x="721" y="63"/>
                  <a:pt x="788" y="48"/>
                </a:cubicBezTo>
                <a:cubicBezTo>
                  <a:pt x="936" y="15"/>
                  <a:pt x="1094" y="8"/>
                  <a:pt x="1244" y="0"/>
                </a:cubicBezTo>
                <a:cubicBezTo>
                  <a:pt x="1380" y="4"/>
                  <a:pt x="1516" y="1"/>
                  <a:pt x="1652" y="12"/>
                </a:cubicBezTo>
                <a:cubicBezTo>
                  <a:pt x="1666" y="13"/>
                  <a:pt x="1674" y="34"/>
                  <a:pt x="1688" y="36"/>
                </a:cubicBezTo>
                <a:cubicBezTo>
                  <a:pt x="1763" y="46"/>
                  <a:pt x="1840" y="44"/>
                  <a:pt x="1916" y="48"/>
                </a:cubicBezTo>
                <a:cubicBezTo>
                  <a:pt x="2034" y="107"/>
                  <a:pt x="2170" y="131"/>
                  <a:pt x="2300" y="144"/>
                </a:cubicBezTo>
                <a:cubicBezTo>
                  <a:pt x="2312" y="152"/>
                  <a:pt x="2326" y="158"/>
                  <a:pt x="2336" y="168"/>
                </a:cubicBezTo>
                <a:cubicBezTo>
                  <a:pt x="2346" y="178"/>
                  <a:pt x="2347" y="197"/>
                  <a:pt x="2360" y="204"/>
                </a:cubicBezTo>
                <a:cubicBezTo>
                  <a:pt x="2378" y="214"/>
                  <a:pt x="2400" y="212"/>
                  <a:pt x="2420" y="216"/>
                </a:cubicBezTo>
                <a:cubicBezTo>
                  <a:pt x="2447" y="256"/>
                  <a:pt x="2447" y="295"/>
                  <a:pt x="2468" y="336"/>
                </a:cubicBezTo>
                <a:cubicBezTo>
                  <a:pt x="2474" y="349"/>
                  <a:pt x="2486" y="359"/>
                  <a:pt x="2492" y="372"/>
                </a:cubicBezTo>
                <a:cubicBezTo>
                  <a:pt x="2511" y="410"/>
                  <a:pt x="2509" y="454"/>
                  <a:pt x="2528" y="492"/>
                </a:cubicBezTo>
                <a:cubicBezTo>
                  <a:pt x="2546" y="528"/>
                  <a:pt x="2565" y="566"/>
                  <a:pt x="2588" y="600"/>
                </a:cubicBezTo>
                <a:cubicBezTo>
                  <a:pt x="2606" y="673"/>
                  <a:pt x="2595" y="632"/>
                  <a:pt x="2624" y="720"/>
                </a:cubicBezTo>
                <a:cubicBezTo>
                  <a:pt x="2628" y="732"/>
                  <a:pt x="2636" y="756"/>
                  <a:pt x="2636" y="756"/>
                </a:cubicBezTo>
                <a:cubicBezTo>
                  <a:pt x="2640" y="800"/>
                  <a:pt x="2641" y="844"/>
                  <a:pt x="2648" y="888"/>
                </a:cubicBezTo>
                <a:cubicBezTo>
                  <a:pt x="2653" y="921"/>
                  <a:pt x="2672" y="984"/>
                  <a:pt x="2672" y="984"/>
                </a:cubicBezTo>
                <a:cubicBezTo>
                  <a:pt x="2680" y="1066"/>
                  <a:pt x="2685" y="1145"/>
                  <a:pt x="2708" y="1224"/>
                </a:cubicBezTo>
                <a:cubicBezTo>
                  <a:pt x="2724" y="1280"/>
                  <a:pt x="2707" y="1259"/>
                  <a:pt x="2732" y="1284"/>
                </a:cubicBezTo>
              </a:path>
            </a:pathLst>
          </a:custGeom>
          <a:noFill/>
          <a:ln w="9525">
            <a:solidFill>
              <a:srgbClr val="CC9900"/>
            </a:solidFill>
            <a:prstDash val="dash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8" name="Line 57"/>
          <p:cNvSpPr>
            <a:spLocks noChangeShapeType="1"/>
          </p:cNvSpPr>
          <p:nvPr/>
        </p:nvSpPr>
        <p:spPr bwMode="auto">
          <a:xfrm>
            <a:off x="4495800" y="2667000"/>
            <a:ext cx="838200" cy="0"/>
          </a:xfrm>
          <a:prstGeom prst="line">
            <a:avLst/>
          </a:prstGeom>
          <a:noFill/>
          <a:ln w="9525">
            <a:solidFill>
              <a:srgbClr val="CC9900"/>
            </a:solidFill>
            <a:prstDash val="dashDot"/>
            <a:round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  <p:sp>
        <p:nvSpPr>
          <p:cNvPr id="52269" name="Text Box 58"/>
          <p:cNvSpPr txBox="1">
            <a:spLocks noChangeArrowheads="1"/>
          </p:cNvSpPr>
          <p:nvPr/>
        </p:nvSpPr>
        <p:spPr bwMode="auto">
          <a:xfrm>
            <a:off x="5334000" y="2482850"/>
            <a:ext cx="657225" cy="33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sz="1600" b="1">
                <a:solidFill>
                  <a:srgbClr val="800000"/>
                </a:solidFill>
                <a:latin typeface="Times New Roman" pitchFamily="18" charset="0"/>
              </a:rPr>
              <a:t>Snow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ChangeArrowheads="1"/>
          </p:cNvSpPr>
          <p:nvPr/>
        </p:nvSpPr>
        <p:spPr bwMode="auto">
          <a:xfrm>
            <a:off x="0" y="17399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381000" y="0"/>
            <a:ext cx="838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>
              <a:spcBef>
                <a:spcPct val="20000"/>
              </a:spcBef>
            </a:pPr>
            <a:r>
              <a:rPr lang="en-US" sz="2800" b="1"/>
              <a:t>The information needs a physical carrier to travel from the objects to the sensors through an intervening medium.</a:t>
            </a:r>
          </a:p>
          <a:p>
            <a:pPr eaLnBrk="1" hangingPunct="1"/>
            <a:endParaRPr lang="en-US" sz="2800" b="1"/>
          </a:p>
          <a:p>
            <a:pPr eaLnBrk="1" hangingPunct="1"/>
            <a:r>
              <a:rPr lang="en-US" sz="2800" b="1"/>
              <a:t>The </a:t>
            </a:r>
            <a:r>
              <a:rPr lang="en-US" sz="2800" b="1">
                <a:solidFill>
                  <a:srgbClr val="FF0000"/>
                </a:solidFill>
              </a:rPr>
              <a:t>ELECTROMAGNETIC RADIATION</a:t>
            </a:r>
            <a:r>
              <a:rPr lang="en-US" sz="2800" b="1"/>
              <a:t>  is normally used as an information carrier in remote sensing.</a:t>
            </a:r>
          </a:p>
          <a:p>
            <a:pPr eaLnBrk="1" hangingPunct="1"/>
            <a:endParaRPr lang="en-US" sz="2800" b="1"/>
          </a:p>
          <a:p>
            <a:pPr eaLnBrk="1" hangingPunct="1"/>
            <a:r>
              <a:rPr lang="en-US" sz="2800" b="1"/>
              <a:t>The output of a remote sensing  system </a:t>
            </a:r>
          </a:p>
          <a:p>
            <a:pPr eaLnBrk="1" hangingPunct="1"/>
            <a:r>
              <a:rPr lang="en-US" sz="2800" b="1"/>
              <a:t>is usually  an  </a:t>
            </a:r>
            <a:r>
              <a:rPr lang="en-US" sz="2800" b="1">
                <a:solidFill>
                  <a:srgbClr val="FF0000"/>
                </a:solidFill>
              </a:rPr>
              <a:t>IMAGE</a:t>
            </a:r>
            <a:r>
              <a:rPr lang="en-US" sz="2800" b="1"/>
              <a:t>  representing  the scene being observed.</a:t>
            </a:r>
            <a:r>
              <a:rPr lang="en-US" sz="3200" b="1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2057400" y="685800"/>
            <a:ext cx="1768475" cy="533400"/>
            <a:chOff x="1273" y="432"/>
            <a:chExt cx="1114" cy="336"/>
          </a:xfrm>
        </p:grpSpPr>
        <p:sp>
          <p:nvSpPr>
            <p:cNvPr id="53303" name="Line 3"/>
            <p:cNvSpPr>
              <a:spLocks noChangeShapeType="1"/>
            </p:cNvSpPr>
            <p:nvPr/>
          </p:nvSpPr>
          <p:spPr bwMode="auto">
            <a:xfrm>
              <a:off x="1273" y="768"/>
              <a:ext cx="1114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304" name="Text Box 4"/>
            <p:cNvSpPr txBox="1">
              <a:spLocks noChangeArrowheads="1"/>
            </p:cNvSpPr>
            <p:nvPr/>
          </p:nvSpPr>
          <p:spPr bwMode="auto">
            <a:xfrm>
              <a:off x="1561" y="432"/>
              <a:ext cx="555" cy="3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400">
                  <a:solidFill>
                    <a:srgbClr val="FF00FF"/>
                  </a:solidFill>
                  <a:latin typeface="Tahoma" pitchFamily="34" charset="0"/>
                </a:rPr>
                <a:t>Cell</a:t>
              </a:r>
            </a:p>
            <a:p>
              <a:pPr algn="ctr"/>
              <a:r>
                <a:rPr lang="en-US" sz="1400">
                  <a:solidFill>
                    <a:srgbClr val="FF00FF"/>
                  </a:solidFill>
                  <a:latin typeface="Tahoma" pitchFamily="34" charset="0"/>
                </a:rPr>
                <a:t>structure</a:t>
              </a:r>
              <a:endParaRPr lang="en-US" sz="1600"/>
            </a:p>
          </p:txBody>
        </p:sp>
      </p:grpSp>
      <p:grpSp>
        <p:nvGrpSpPr>
          <p:cNvPr id="3" name="Group 5"/>
          <p:cNvGrpSpPr>
            <a:grpSpLocks/>
          </p:cNvGrpSpPr>
          <p:nvPr/>
        </p:nvGrpSpPr>
        <p:grpSpPr bwMode="auto">
          <a:xfrm>
            <a:off x="1143000" y="685800"/>
            <a:ext cx="1431925" cy="4556125"/>
            <a:chOff x="697" y="432"/>
            <a:chExt cx="902" cy="2870"/>
          </a:xfrm>
        </p:grpSpPr>
        <p:grpSp>
          <p:nvGrpSpPr>
            <p:cNvPr id="4" name="Group 6"/>
            <p:cNvGrpSpPr>
              <a:grpSpLocks/>
            </p:cNvGrpSpPr>
            <p:nvPr/>
          </p:nvGrpSpPr>
          <p:grpSpPr bwMode="auto">
            <a:xfrm>
              <a:off x="697" y="432"/>
              <a:ext cx="568" cy="2870"/>
              <a:chOff x="697" y="432"/>
              <a:chExt cx="568" cy="2870"/>
            </a:xfrm>
          </p:grpSpPr>
          <p:sp>
            <p:nvSpPr>
              <p:cNvPr id="53299" name="Line 7"/>
              <p:cNvSpPr>
                <a:spLocks noChangeShapeType="1"/>
              </p:cNvSpPr>
              <p:nvPr/>
            </p:nvSpPr>
            <p:spPr bwMode="auto">
              <a:xfrm>
                <a:off x="745" y="768"/>
                <a:ext cx="516" cy="0"/>
              </a:xfrm>
              <a:prstGeom prst="line">
                <a:avLst/>
              </a:prstGeom>
              <a:noFill/>
              <a:ln w="9525">
                <a:solidFill>
                  <a:srgbClr val="FFFFFF"/>
                </a:solidFill>
                <a:round/>
                <a:headEnd type="triangle" w="med" len="med"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00" name="Text Box 8"/>
              <p:cNvSpPr txBox="1">
                <a:spLocks noChangeArrowheads="1"/>
              </p:cNvSpPr>
              <p:nvPr/>
            </p:nvSpPr>
            <p:spPr bwMode="auto">
              <a:xfrm>
                <a:off x="697" y="432"/>
                <a:ext cx="568" cy="3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US" sz="1400">
                    <a:solidFill>
                      <a:srgbClr val="FF0000"/>
                    </a:solidFill>
                    <a:latin typeface="Tahoma" pitchFamily="34" charset="0"/>
                  </a:rPr>
                  <a:t>Leaf</a:t>
                </a:r>
              </a:p>
              <a:p>
                <a:pPr algn="ctr"/>
                <a:r>
                  <a:rPr lang="en-US" sz="1400">
                    <a:solidFill>
                      <a:srgbClr val="FF0000"/>
                    </a:solidFill>
                    <a:latin typeface="Tahoma" pitchFamily="34" charset="0"/>
                  </a:rPr>
                  <a:t>pigments</a:t>
                </a:r>
                <a:endParaRPr lang="en-US" sz="1600"/>
              </a:p>
            </p:txBody>
          </p:sp>
          <p:sp>
            <p:nvSpPr>
              <p:cNvPr id="53301" name="Line 9"/>
              <p:cNvSpPr>
                <a:spLocks noChangeShapeType="1"/>
              </p:cNvSpPr>
              <p:nvPr/>
            </p:nvSpPr>
            <p:spPr bwMode="auto">
              <a:xfrm>
                <a:off x="1147" y="1584"/>
                <a:ext cx="0" cy="1718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302" name="Line 10"/>
              <p:cNvSpPr>
                <a:spLocks noChangeShapeType="1"/>
              </p:cNvSpPr>
              <p:nvPr/>
            </p:nvSpPr>
            <p:spPr bwMode="auto">
              <a:xfrm flipH="1">
                <a:off x="759" y="1584"/>
                <a:ext cx="388" cy="1702"/>
              </a:xfrm>
              <a:prstGeom prst="line">
                <a:avLst/>
              </a:prstGeom>
              <a:noFill/>
              <a:ln w="9525">
                <a:solidFill>
                  <a:srgbClr val="FF6600"/>
                </a:solidFill>
                <a:round/>
                <a:headEnd/>
                <a:tailEnd type="triangle" w="med" len="med"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3298" name="Text Box 11"/>
            <p:cNvSpPr txBox="1">
              <a:spLocks noChangeArrowheads="1"/>
            </p:cNvSpPr>
            <p:nvPr/>
          </p:nvSpPr>
          <p:spPr bwMode="auto">
            <a:xfrm>
              <a:off x="759" y="1191"/>
              <a:ext cx="840" cy="36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solidFill>
                    <a:srgbClr val="FF0000"/>
                  </a:solidFill>
                </a:rPr>
                <a:t>Chlorophyll</a:t>
              </a:r>
            </a:p>
            <a:p>
              <a:pPr algn="ctr"/>
              <a:r>
                <a:rPr lang="en-US" sz="1600">
                  <a:solidFill>
                    <a:srgbClr val="FF0000"/>
                  </a:solidFill>
                </a:rPr>
                <a:t>absorption</a:t>
              </a:r>
              <a:endParaRPr lang="en-US" sz="1600"/>
            </a:p>
          </p:txBody>
        </p:sp>
      </p:grpSp>
      <p:grpSp>
        <p:nvGrpSpPr>
          <p:cNvPr id="5" name="Group 12"/>
          <p:cNvGrpSpPr>
            <a:grpSpLocks/>
          </p:cNvGrpSpPr>
          <p:nvPr/>
        </p:nvGrpSpPr>
        <p:grpSpPr bwMode="auto">
          <a:xfrm>
            <a:off x="3849688" y="838200"/>
            <a:ext cx="4486275" cy="4586288"/>
            <a:chOff x="2425" y="528"/>
            <a:chExt cx="2826" cy="2889"/>
          </a:xfrm>
        </p:grpSpPr>
        <p:sp>
          <p:nvSpPr>
            <p:cNvPr id="53291" name="Line 13"/>
            <p:cNvSpPr>
              <a:spLocks noChangeShapeType="1"/>
            </p:cNvSpPr>
            <p:nvPr/>
          </p:nvSpPr>
          <p:spPr bwMode="auto">
            <a:xfrm>
              <a:off x="2425" y="768"/>
              <a:ext cx="2826" cy="0"/>
            </a:xfrm>
            <a:prstGeom prst="line">
              <a:avLst/>
            </a:prstGeom>
            <a:noFill/>
            <a:ln w="9525">
              <a:solidFill>
                <a:srgbClr val="FFFFFF"/>
              </a:solidFill>
              <a:round/>
              <a:headEnd type="triangle" w="med" len="med"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92" name="Text Box 14"/>
            <p:cNvSpPr txBox="1">
              <a:spLocks noChangeArrowheads="1"/>
            </p:cNvSpPr>
            <p:nvPr/>
          </p:nvSpPr>
          <p:spPr bwMode="auto">
            <a:xfrm>
              <a:off x="3289" y="528"/>
              <a:ext cx="91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solidFill>
                    <a:srgbClr val="FF0000"/>
                  </a:solidFill>
                  <a:latin typeface="Tahoma" pitchFamily="34" charset="0"/>
                </a:rPr>
                <a:t>Water</a:t>
              </a:r>
              <a:r>
                <a:rPr lang="en-US" sz="1600">
                  <a:solidFill>
                    <a:srgbClr val="00FFFF"/>
                  </a:solidFill>
                  <a:latin typeface="Tahoma" pitchFamily="34" charset="0"/>
                </a:rPr>
                <a:t> </a:t>
              </a:r>
              <a:r>
                <a:rPr lang="en-US" sz="1600">
                  <a:solidFill>
                    <a:srgbClr val="FF0000"/>
                  </a:solidFill>
                  <a:latin typeface="Tahoma" pitchFamily="34" charset="0"/>
                </a:rPr>
                <a:t>content</a:t>
              </a:r>
              <a:endParaRPr lang="en-US" sz="1600">
                <a:solidFill>
                  <a:srgbClr val="FF0000"/>
                </a:solidFill>
              </a:endParaRPr>
            </a:p>
          </p:txBody>
        </p:sp>
        <p:sp>
          <p:nvSpPr>
            <p:cNvPr id="53293" name="Line 15"/>
            <p:cNvSpPr>
              <a:spLocks noChangeShapeType="1"/>
            </p:cNvSpPr>
            <p:nvPr/>
          </p:nvSpPr>
          <p:spPr bwMode="auto">
            <a:xfrm>
              <a:off x="3976" y="1426"/>
              <a:ext cx="0" cy="1816"/>
            </a:xfrm>
            <a:prstGeom prst="line">
              <a:avLst/>
            </a:prstGeom>
            <a:noFill/>
            <a:ln w="9525">
              <a:solidFill>
                <a:srgbClr val="00FF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94" name="Line 16"/>
            <p:cNvSpPr>
              <a:spLocks noChangeShapeType="1"/>
            </p:cNvSpPr>
            <p:nvPr/>
          </p:nvSpPr>
          <p:spPr bwMode="auto">
            <a:xfrm flipH="1">
              <a:off x="2773" y="1426"/>
              <a:ext cx="1203" cy="1456"/>
            </a:xfrm>
            <a:prstGeom prst="line">
              <a:avLst/>
            </a:prstGeom>
            <a:noFill/>
            <a:ln w="9525">
              <a:solidFill>
                <a:srgbClr val="00FF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95" name="Line 17"/>
            <p:cNvSpPr>
              <a:spLocks noChangeShapeType="1"/>
            </p:cNvSpPr>
            <p:nvPr/>
          </p:nvSpPr>
          <p:spPr bwMode="auto">
            <a:xfrm>
              <a:off x="3976" y="1426"/>
              <a:ext cx="1223" cy="1991"/>
            </a:xfrm>
            <a:prstGeom prst="line">
              <a:avLst/>
            </a:prstGeom>
            <a:noFill/>
            <a:ln w="9525">
              <a:solidFill>
                <a:srgbClr val="00FFFF"/>
              </a:solidFill>
              <a:round/>
              <a:headEnd/>
              <a:tailEnd type="triangle" w="med" len="med"/>
            </a:ln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3296" name="Text Box 18"/>
            <p:cNvSpPr txBox="1">
              <a:spLocks noChangeArrowheads="1"/>
            </p:cNvSpPr>
            <p:nvPr/>
          </p:nvSpPr>
          <p:spPr bwMode="auto">
            <a:xfrm>
              <a:off x="3531" y="1214"/>
              <a:ext cx="122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pPr algn="ctr"/>
              <a:r>
                <a:rPr lang="en-US" sz="1600">
                  <a:solidFill>
                    <a:srgbClr val="FF0000"/>
                  </a:solidFill>
                </a:rPr>
                <a:t>Water</a:t>
              </a:r>
              <a:r>
                <a:rPr lang="en-US" sz="1600">
                  <a:solidFill>
                    <a:srgbClr val="00FFFF"/>
                  </a:solidFill>
                </a:rPr>
                <a:t> </a:t>
              </a:r>
              <a:r>
                <a:rPr lang="en-US" sz="1600">
                  <a:solidFill>
                    <a:srgbClr val="FF0000"/>
                  </a:solidFill>
                </a:rPr>
                <a:t>absorption</a:t>
              </a:r>
            </a:p>
          </p:txBody>
        </p:sp>
      </p:grpSp>
      <p:grpSp>
        <p:nvGrpSpPr>
          <p:cNvPr id="6" name="Group 19"/>
          <p:cNvGrpSpPr>
            <a:grpSpLocks/>
          </p:cNvGrpSpPr>
          <p:nvPr/>
        </p:nvGrpSpPr>
        <p:grpSpPr bwMode="auto">
          <a:xfrm>
            <a:off x="7938" y="228600"/>
            <a:ext cx="9099550" cy="6346825"/>
            <a:chOff x="5" y="144"/>
            <a:chExt cx="5732" cy="3998"/>
          </a:xfrm>
        </p:grpSpPr>
        <p:grpSp>
          <p:nvGrpSpPr>
            <p:cNvPr id="7" name="Group 20"/>
            <p:cNvGrpSpPr>
              <a:grpSpLocks/>
            </p:cNvGrpSpPr>
            <p:nvPr/>
          </p:nvGrpSpPr>
          <p:grpSpPr bwMode="auto">
            <a:xfrm>
              <a:off x="5" y="632"/>
              <a:ext cx="5732" cy="3510"/>
              <a:chOff x="5" y="632"/>
              <a:chExt cx="5732" cy="3510"/>
            </a:xfrm>
          </p:grpSpPr>
          <p:grpSp>
            <p:nvGrpSpPr>
              <p:cNvPr id="8" name="Group 21"/>
              <p:cNvGrpSpPr>
                <a:grpSpLocks/>
              </p:cNvGrpSpPr>
              <p:nvPr/>
            </p:nvGrpSpPr>
            <p:grpSpPr bwMode="auto">
              <a:xfrm>
                <a:off x="5" y="864"/>
                <a:ext cx="5732" cy="3278"/>
                <a:chOff x="5" y="864"/>
                <a:chExt cx="5732" cy="3278"/>
              </a:xfrm>
            </p:grpSpPr>
            <p:sp>
              <p:nvSpPr>
                <p:cNvPr id="53267" name="Line 22"/>
                <p:cNvSpPr>
                  <a:spLocks noChangeShapeType="1"/>
                </p:cNvSpPr>
                <p:nvPr/>
              </p:nvSpPr>
              <p:spPr bwMode="auto">
                <a:xfrm>
                  <a:off x="723" y="3613"/>
                  <a:ext cx="4486" cy="0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68" name="Line 23"/>
                <p:cNvSpPr>
                  <a:spLocks noChangeShapeType="1"/>
                </p:cNvSpPr>
                <p:nvPr/>
              </p:nvSpPr>
              <p:spPr bwMode="auto">
                <a:xfrm>
                  <a:off x="1108" y="3597"/>
                  <a:ext cx="0" cy="147"/>
                </a:xfrm>
                <a:prstGeom prst="line">
                  <a:avLst/>
                </a:prstGeom>
                <a:noFill/>
                <a:ln w="2857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69" name="Line 24"/>
                <p:cNvSpPr>
                  <a:spLocks noChangeShapeType="1"/>
                </p:cNvSpPr>
                <p:nvPr/>
              </p:nvSpPr>
              <p:spPr bwMode="auto">
                <a:xfrm>
                  <a:off x="1971" y="3602"/>
                  <a:ext cx="0" cy="142"/>
                </a:xfrm>
                <a:prstGeom prst="line">
                  <a:avLst/>
                </a:prstGeom>
                <a:noFill/>
                <a:ln w="2857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0" name="Line 25"/>
                <p:cNvSpPr>
                  <a:spLocks noChangeShapeType="1"/>
                </p:cNvSpPr>
                <p:nvPr/>
              </p:nvSpPr>
              <p:spPr bwMode="auto">
                <a:xfrm>
                  <a:off x="2773" y="3602"/>
                  <a:ext cx="0" cy="142"/>
                </a:xfrm>
                <a:prstGeom prst="line">
                  <a:avLst/>
                </a:prstGeom>
                <a:noFill/>
                <a:ln w="2857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1" name="Line 26"/>
                <p:cNvSpPr>
                  <a:spLocks noChangeShapeType="1"/>
                </p:cNvSpPr>
                <p:nvPr/>
              </p:nvSpPr>
              <p:spPr bwMode="auto">
                <a:xfrm>
                  <a:off x="3552" y="3602"/>
                  <a:ext cx="0" cy="142"/>
                </a:xfrm>
                <a:prstGeom prst="line">
                  <a:avLst/>
                </a:prstGeom>
                <a:noFill/>
                <a:ln w="2857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2" name="Line 27"/>
                <p:cNvSpPr>
                  <a:spLocks noChangeShapeType="1"/>
                </p:cNvSpPr>
                <p:nvPr/>
              </p:nvSpPr>
              <p:spPr bwMode="auto">
                <a:xfrm>
                  <a:off x="4376" y="3602"/>
                  <a:ext cx="0" cy="142"/>
                </a:xfrm>
                <a:prstGeom prst="line">
                  <a:avLst/>
                </a:prstGeom>
                <a:noFill/>
                <a:ln w="2857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3" name="Line 28"/>
                <p:cNvSpPr>
                  <a:spLocks noChangeShapeType="1"/>
                </p:cNvSpPr>
                <p:nvPr/>
              </p:nvSpPr>
              <p:spPr bwMode="auto">
                <a:xfrm>
                  <a:off x="5199" y="3597"/>
                  <a:ext cx="0" cy="147"/>
                </a:xfrm>
                <a:prstGeom prst="line">
                  <a:avLst/>
                </a:prstGeom>
                <a:noFill/>
                <a:ln w="28575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4" name="Line 29"/>
                <p:cNvSpPr>
                  <a:spLocks noChangeShapeType="1"/>
                </p:cNvSpPr>
                <p:nvPr/>
              </p:nvSpPr>
              <p:spPr bwMode="auto">
                <a:xfrm flipH="1">
                  <a:off x="588" y="864"/>
                  <a:ext cx="150" cy="0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5" name="Line 30"/>
                <p:cNvSpPr>
                  <a:spLocks noChangeShapeType="1"/>
                </p:cNvSpPr>
                <p:nvPr/>
              </p:nvSpPr>
              <p:spPr bwMode="auto">
                <a:xfrm flipH="1">
                  <a:off x="588" y="1191"/>
                  <a:ext cx="150" cy="0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6" name="Line 31"/>
                <p:cNvSpPr>
                  <a:spLocks noChangeShapeType="1"/>
                </p:cNvSpPr>
                <p:nvPr/>
              </p:nvSpPr>
              <p:spPr bwMode="auto">
                <a:xfrm flipH="1">
                  <a:off x="588" y="1584"/>
                  <a:ext cx="150" cy="0"/>
                </a:xfrm>
                <a:prstGeom prst="line">
                  <a:avLst/>
                </a:prstGeom>
                <a:noFill/>
                <a:ln w="1905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7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588" y="1955"/>
                  <a:ext cx="150" cy="0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8" name="Line 33"/>
                <p:cNvSpPr>
                  <a:spLocks noChangeShapeType="1"/>
                </p:cNvSpPr>
                <p:nvPr/>
              </p:nvSpPr>
              <p:spPr bwMode="auto">
                <a:xfrm flipH="1">
                  <a:off x="588" y="2239"/>
                  <a:ext cx="170" cy="0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79" name="Line 34"/>
                <p:cNvSpPr>
                  <a:spLocks noChangeShapeType="1"/>
                </p:cNvSpPr>
                <p:nvPr/>
              </p:nvSpPr>
              <p:spPr bwMode="auto">
                <a:xfrm flipH="1">
                  <a:off x="588" y="2882"/>
                  <a:ext cx="170" cy="0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80" name="Line 35"/>
                <p:cNvSpPr>
                  <a:spLocks noChangeShapeType="1"/>
                </p:cNvSpPr>
                <p:nvPr/>
              </p:nvSpPr>
              <p:spPr bwMode="auto">
                <a:xfrm flipH="1">
                  <a:off x="588" y="3242"/>
                  <a:ext cx="170" cy="0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81" name="Line 36"/>
                <p:cNvSpPr>
                  <a:spLocks noChangeShapeType="1"/>
                </p:cNvSpPr>
                <p:nvPr/>
              </p:nvSpPr>
              <p:spPr bwMode="auto">
                <a:xfrm flipH="1">
                  <a:off x="588" y="2549"/>
                  <a:ext cx="170" cy="0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82" name="Line 37"/>
                <p:cNvSpPr>
                  <a:spLocks noChangeShapeType="1"/>
                </p:cNvSpPr>
                <p:nvPr/>
              </p:nvSpPr>
              <p:spPr bwMode="auto">
                <a:xfrm>
                  <a:off x="1540" y="3613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83" name="Line 38"/>
                <p:cNvSpPr>
                  <a:spLocks noChangeShapeType="1"/>
                </p:cNvSpPr>
                <p:nvPr/>
              </p:nvSpPr>
              <p:spPr bwMode="auto">
                <a:xfrm>
                  <a:off x="2383" y="3602"/>
                  <a:ext cx="0" cy="142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84" name="Line 39"/>
                <p:cNvSpPr>
                  <a:spLocks noChangeShapeType="1"/>
                </p:cNvSpPr>
                <p:nvPr/>
              </p:nvSpPr>
              <p:spPr bwMode="auto">
                <a:xfrm>
                  <a:off x="3205" y="3613"/>
                  <a:ext cx="0" cy="131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85" name="Line 40"/>
                <p:cNvSpPr>
                  <a:spLocks noChangeShapeType="1"/>
                </p:cNvSpPr>
                <p:nvPr/>
              </p:nvSpPr>
              <p:spPr bwMode="auto">
                <a:xfrm>
                  <a:off x="3983" y="3602"/>
                  <a:ext cx="0" cy="142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86" name="Line 41"/>
                <p:cNvSpPr>
                  <a:spLocks noChangeShapeType="1"/>
                </p:cNvSpPr>
                <p:nvPr/>
              </p:nvSpPr>
              <p:spPr bwMode="auto">
                <a:xfrm>
                  <a:off x="4808" y="3602"/>
                  <a:ext cx="0" cy="142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87" name="Line 42"/>
                <p:cNvSpPr>
                  <a:spLocks noChangeShapeType="1"/>
                </p:cNvSpPr>
                <p:nvPr/>
              </p:nvSpPr>
              <p:spPr bwMode="auto">
                <a:xfrm flipV="1">
                  <a:off x="738" y="864"/>
                  <a:ext cx="0" cy="2749"/>
                </a:xfrm>
                <a:prstGeom prst="line">
                  <a:avLst/>
                </a:prstGeom>
                <a:noFill/>
                <a:ln w="12700">
                  <a:solidFill>
                    <a:srgbClr val="FFFFFF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53288" name="Text Box 43"/>
                <p:cNvSpPr txBox="1">
                  <a:spLocks noChangeArrowheads="1"/>
                </p:cNvSpPr>
                <p:nvPr/>
              </p:nvSpPr>
              <p:spPr bwMode="auto">
                <a:xfrm>
                  <a:off x="5" y="1426"/>
                  <a:ext cx="370" cy="175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wrap="none">
                  <a:spAutoFit/>
                </a:bodyPr>
                <a:lstStyle/>
                <a:p>
                  <a:pPr algn="ctr"/>
                  <a:r>
                    <a:rPr lang="en-US" sz="1600">
                      <a:solidFill>
                        <a:srgbClr val="FF0066"/>
                      </a:solidFill>
                    </a:rPr>
                    <a:t>R</a:t>
                  </a:r>
                </a:p>
                <a:p>
                  <a:pPr algn="ctr"/>
                  <a:r>
                    <a:rPr lang="en-US" sz="1600">
                      <a:solidFill>
                        <a:srgbClr val="FF0066"/>
                      </a:solidFill>
                    </a:rPr>
                    <a:t>E</a:t>
                  </a:r>
                </a:p>
                <a:p>
                  <a:pPr algn="ctr"/>
                  <a:r>
                    <a:rPr lang="en-US" sz="1600">
                      <a:solidFill>
                        <a:srgbClr val="FF0066"/>
                      </a:solidFill>
                    </a:rPr>
                    <a:t>F</a:t>
                  </a:r>
                </a:p>
                <a:p>
                  <a:pPr algn="ctr"/>
                  <a:r>
                    <a:rPr lang="en-US" sz="1600">
                      <a:solidFill>
                        <a:srgbClr val="FF0066"/>
                      </a:solidFill>
                    </a:rPr>
                    <a:t>L</a:t>
                  </a:r>
                </a:p>
                <a:p>
                  <a:pPr algn="ctr"/>
                  <a:r>
                    <a:rPr lang="en-US" sz="1600">
                      <a:solidFill>
                        <a:srgbClr val="FF0066"/>
                      </a:solidFill>
                    </a:rPr>
                    <a:t>C</a:t>
                  </a:r>
                </a:p>
                <a:p>
                  <a:pPr algn="ctr"/>
                  <a:r>
                    <a:rPr lang="en-US" sz="1600">
                      <a:solidFill>
                        <a:srgbClr val="FF0066"/>
                      </a:solidFill>
                    </a:rPr>
                    <a:t>T</a:t>
                  </a:r>
                </a:p>
                <a:p>
                  <a:pPr algn="ctr"/>
                  <a:r>
                    <a:rPr lang="en-US" sz="1600">
                      <a:solidFill>
                        <a:srgbClr val="FF0066"/>
                      </a:solidFill>
                    </a:rPr>
                    <a:t>A</a:t>
                  </a:r>
                </a:p>
                <a:p>
                  <a:pPr algn="ctr"/>
                  <a:r>
                    <a:rPr lang="en-US" sz="1600">
                      <a:solidFill>
                        <a:srgbClr val="FF0066"/>
                      </a:solidFill>
                    </a:rPr>
                    <a:t>N</a:t>
                  </a:r>
                </a:p>
                <a:p>
                  <a:pPr algn="ctr"/>
                  <a:r>
                    <a:rPr lang="en-US" sz="1600">
                      <a:solidFill>
                        <a:srgbClr val="FF0066"/>
                      </a:solidFill>
                    </a:rPr>
                    <a:t>C</a:t>
                  </a:r>
                </a:p>
                <a:p>
                  <a:pPr algn="ctr"/>
                  <a:r>
                    <a:rPr lang="en-US" sz="1600">
                      <a:solidFill>
                        <a:srgbClr val="FF0066"/>
                      </a:solidFill>
                    </a:rPr>
                    <a:t>E</a:t>
                  </a:r>
                </a:p>
                <a:p>
                  <a:pPr algn="ctr"/>
                  <a:r>
                    <a:rPr lang="en-US" sz="1600">
                      <a:solidFill>
                        <a:srgbClr val="FF0066"/>
                      </a:solidFill>
                    </a:rPr>
                    <a:t>(%)</a:t>
                  </a:r>
                </a:p>
              </p:txBody>
            </p:sp>
            <p:sp>
              <p:nvSpPr>
                <p:cNvPr id="53289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1146" y="3924"/>
                  <a:ext cx="3662" cy="218"/>
                </a:xfrm>
                <a:prstGeom prst="rect">
                  <a:avLst/>
                </a:prstGeom>
                <a:noFill/>
                <a:ln w="9525">
                  <a:solidFill>
                    <a:srgbClr val="000000"/>
                  </a:solidFill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pPr algn="ctr"/>
                  <a:r>
                    <a:rPr lang="en-US" sz="1600">
                      <a:solidFill>
                        <a:schemeClr val="accent2"/>
                      </a:solidFill>
                    </a:rPr>
                    <a:t>WAVELENGTH </a:t>
                  </a:r>
                  <a:r>
                    <a:rPr lang="en-US" sz="1600">
                      <a:solidFill>
                        <a:srgbClr val="FF0000"/>
                      </a:solidFill>
                    </a:rPr>
                    <a:t>(um)</a:t>
                  </a:r>
                </a:p>
              </p:txBody>
            </p:sp>
            <p:sp>
              <p:nvSpPr>
                <p:cNvPr id="53290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588" y="3744"/>
                  <a:ext cx="5149" cy="2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>
                  <a:spAutoFit/>
                </a:bodyPr>
                <a:lstStyle/>
                <a:p>
                  <a:r>
                    <a:rPr lang="en-US" sz="1600" dirty="0">
                      <a:solidFill>
                        <a:srgbClr val="FF0066"/>
                      </a:solidFill>
                      <a:latin typeface="Tahoma" pitchFamily="34" charset="0"/>
                    </a:rPr>
                    <a:t>0.4     0.6      0.8       1.0     1.2      1.4     1.6     1.8      2.0      2.2      2.4     2.6 </a:t>
                  </a:r>
                </a:p>
              </p:txBody>
            </p:sp>
          </p:grpSp>
          <p:sp>
            <p:nvSpPr>
              <p:cNvPr id="53266" name="Text Box 46"/>
              <p:cNvSpPr txBox="1">
                <a:spLocks noChangeArrowheads="1"/>
              </p:cNvSpPr>
              <p:nvPr/>
            </p:nvSpPr>
            <p:spPr bwMode="auto">
              <a:xfrm>
                <a:off x="332" y="632"/>
                <a:ext cx="256" cy="336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pPr algn="ctr"/>
                <a:endParaRPr lang="en-US" sz="1600" dirty="0">
                  <a:solidFill>
                    <a:srgbClr val="FFFFFF"/>
                  </a:solidFill>
                  <a:latin typeface="Tahoma" pitchFamily="34" charset="0"/>
                </a:endParaRPr>
              </a:p>
              <a:p>
                <a:pPr algn="ctr"/>
                <a:r>
                  <a:rPr lang="en-US" sz="1600" dirty="0">
                    <a:solidFill>
                      <a:srgbClr val="FF0066"/>
                    </a:solidFill>
                    <a:latin typeface="Tahoma" pitchFamily="34" charset="0"/>
                  </a:rPr>
                  <a:t>80</a:t>
                </a:r>
              </a:p>
              <a:p>
                <a:pPr algn="ctr"/>
                <a:endParaRPr lang="en-US" sz="16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r>
                  <a:rPr lang="en-US" sz="1600" dirty="0">
                    <a:solidFill>
                      <a:srgbClr val="FF0066"/>
                    </a:solidFill>
                    <a:latin typeface="Tahoma" pitchFamily="34" charset="0"/>
                  </a:rPr>
                  <a:t>70</a:t>
                </a:r>
              </a:p>
              <a:p>
                <a:pPr algn="ctr"/>
                <a:endParaRPr lang="en-US" sz="8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endParaRPr lang="en-US" sz="16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r>
                  <a:rPr lang="en-US" sz="1600" dirty="0">
                    <a:solidFill>
                      <a:srgbClr val="FF0066"/>
                    </a:solidFill>
                    <a:latin typeface="Tahoma" pitchFamily="34" charset="0"/>
                  </a:rPr>
                  <a:t>60</a:t>
                </a:r>
              </a:p>
              <a:p>
                <a:pPr algn="ctr"/>
                <a:endParaRPr lang="en-US" sz="8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endParaRPr lang="en-US" sz="16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r>
                  <a:rPr lang="en-US" sz="1600" dirty="0">
                    <a:solidFill>
                      <a:srgbClr val="FF0066"/>
                    </a:solidFill>
                    <a:latin typeface="Tahoma" pitchFamily="34" charset="0"/>
                  </a:rPr>
                  <a:t>50</a:t>
                </a:r>
              </a:p>
              <a:p>
                <a:pPr algn="ctr"/>
                <a:endParaRPr lang="en-US" sz="16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r>
                  <a:rPr lang="en-US" sz="1600" dirty="0">
                    <a:solidFill>
                      <a:srgbClr val="FF0066"/>
                    </a:solidFill>
                    <a:latin typeface="Tahoma" pitchFamily="34" charset="0"/>
                  </a:rPr>
                  <a:t>40</a:t>
                </a:r>
              </a:p>
              <a:p>
                <a:pPr algn="ctr"/>
                <a:endParaRPr lang="en-US" sz="8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endParaRPr lang="en-US" sz="8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r>
                  <a:rPr lang="en-US" sz="1600" dirty="0">
                    <a:solidFill>
                      <a:srgbClr val="FF0066"/>
                    </a:solidFill>
                    <a:latin typeface="Tahoma" pitchFamily="34" charset="0"/>
                  </a:rPr>
                  <a:t>30</a:t>
                </a:r>
              </a:p>
              <a:p>
                <a:pPr algn="ctr"/>
                <a:endParaRPr lang="en-US" sz="16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r>
                  <a:rPr lang="en-US" sz="1600" dirty="0">
                    <a:solidFill>
                      <a:srgbClr val="FF0066"/>
                    </a:solidFill>
                    <a:latin typeface="Tahoma" pitchFamily="34" charset="0"/>
                  </a:rPr>
                  <a:t>20</a:t>
                </a:r>
              </a:p>
              <a:p>
                <a:pPr algn="ctr"/>
                <a:endParaRPr lang="en-US" sz="8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endParaRPr lang="en-US" sz="16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r>
                  <a:rPr lang="en-US" sz="1600" dirty="0">
                    <a:solidFill>
                      <a:srgbClr val="FF0066"/>
                    </a:solidFill>
                    <a:latin typeface="Tahoma" pitchFamily="34" charset="0"/>
                  </a:rPr>
                  <a:t>10</a:t>
                </a:r>
              </a:p>
              <a:p>
                <a:pPr algn="ctr"/>
                <a:endParaRPr lang="en-US" sz="16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r>
                  <a:rPr lang="en-US" sz="1600" dirty="0">
                    <a:solidFill>
                      <a:srgbClr val="FF0066"/>
                    </a:solidFill>
                    <a:latin typeface="Tahoma" pitchFamily="34" charset="0"/>
                  </a:rPr>
                  <a:t>0</a:t>
                </a:r>
              </a:p>
              <a:p>
                <a:pPr algn="ctr"/>
                <a:endParaRPr lang="en-US" sz="1600" dirty="0">
                  <a:solidFill>
                    <a:srgbClr val="FF0066"/>
                  </a:solidFill>
                  <a:latin typeface="Tahoma" pitchFamily="34" charset="0"/>
                </a:endParaRPr>
              </a:p>
              <a:p>
                <a:pPr algn="ctr"/>
                <a:endParaRPr lang="en-US" sz="1600" dirty="0">
                  <a:solidFill>
                    <a:srgbClr val="FF0066"/>
                  </a:solidFill>
                  <a:latin typeface="Tahoma" pitchFamily="34" charset="0"/>
                </a:endParaRPr>
              </a:p>
            </p:txBody>
          </p:sp>
        </p:grpSp>
        <p:sp>
          <p:nvSpPr>
            <p:cNvPr id="53264" name="Text Box 47"/>
            <p:cNvSpPr txBox="1">
              <a:spLocks noChangeArrowheads="1"/>
            </p:cNvSpPr>
            <p:nvPr/>
          </p:nvSpPr>
          <p:spPr bwMode="auto">
            <a:xfrm>
              <a:off x="121" y="144"/>
              <a:ext cx="5616" cy="2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/>
              <a:r>
                <a:rPr lang="en-US" sz="2000">
                  <a:solidFill>
                    <a:srgbClr val="00FF00"/>
                  </a:solidFill>
                  <a:latin typeface="Tahoma" pitchFamily="34" charset="0"/>
                </a:rPr>
                <a:t>TYPICAL SPECTRAL REFLECTANCE CHARACTERISTICS OF A GREEN LEAF</a:t>
              </a:r>
              <a:endParaRPr lang="en-US" sz="1600">
                <a:solidFill>
                  <a:srgbClr val="FF00FF"/>
                </a:solidFill>
              </a:endParaRPr>
            </a:p>
          </p:txBody>
        </p:sp>
      </p:grpSp>
      <p:grpSp>
        <p:nvGrpSpPr>
          <p:cNvPr id="9" name="Group 48"/>
          <p:cNvGrpSpPr>
            <a:grpSpLocks/>
          </p:cNvGrpSpPr>
          <p:nvPr/>
        </p:nvGrpSpPr>
        <p:grpSpPr bwMode="auto">
          <a:xfrm>
            <a:off x="1182688" y="3276600"/>
            <a:ext cx="7059612" cy="2265363"/>
            <a:chOff x="745" y="2064"/>
            <a:chExt cx="4447" cy="1427"/>
          </a:xfrm>
        </p:grpSpPr>
        <p:sp>
          <p:nvSpPr>
            <p:cNvPr id="53255" name="Freeform 49"/>
            <p:cNvSpPr>
              <a:spLocks/>
            </p:cNvSpPr>
            <p:nvPr/>
          </p:nvSpPr>
          <p:spPr bwMode="auto">
            <a:xfrm>
              <a:off x="745" y="3214"/>
              <a:ext cx="546" cy="277"/>
            </a:xfrm>
            <a:custGeom>
              <a:avLst/>
              <a:gdLst>
                <a:gd name="T0" fmla="*/ 1474 w 426"/>
                <a:gd name="T1" fmla="*/ 479 h 203"/>
                <a:gd name="T2" fmla="*/ 1287 w 426"/>
                <a:gd name="T3" fmla="*/ 619 h 203"/>
                <a:gd name="T4" fmla="*/ 1080 w 426"/>
                <a:gd name="T5" fmla="*/ 562 h 203"/>
                <a:gd name="T6" fmla="*/ 832 w 426"/>
                <a:gd name="T7" fmla="*/ 165 h 203"/>
                <a:gd name="T8" fmla="*/ 561 w 426"/>
                <a:gd name="T9" fmla="*/ 139 h 203"/>
                <a:gd name="T10" fmla="*/ 500 w 426"/>
                <a:gd name="T11" fmla="*/ 221 h 203"/>
                <a:gd name="T12" fmla="*/ 456 w 426"/>
                <a:gd name="T13" fmla="*/ 307 h 203"/>
                <a:gd name="T14" fmla="*/ 333 w 426"/>
                <a:gd name="T15" fmla="*/ 479 h 203"/>
                <a:gd name="T16" fmla="*/ 165 w 426"/>
                <a:gd name="T17" fmla="*/ 817 h 203"/>
                <a:gd name="T18" fmla="*/ 0 w 426"/>
                <a:gd name="T19" fmla="*/ 961 h 203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426"/>
                <a:gd name="T31" fmla="*/ 0 h 203"/>
                <a:gd name="T32" fmla="*/ 426 w 426"/>
                <a:gd name="T33" fmla="*/ 203 h 203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426" h="203">
                  <a:moveTo>
                    <a:pt x="426" y="101"/>
                  </a:moveTo>
                  <a:cubicBezTo>
                    <a:pt x="385" y="129"/>
                    <a:pt x="404" y="120"/>
                    <a:pt x="372" y="131"/>
                  </a:cubicBezTo>
                  <a:cubicBezTo>
                    <a:pt x="352" y="128"/>
                    <a:pt x="326" y="133"/>
                    <a:pt x="312" y="119"/>
                  </a:cubicBezTo>
                  <a:cubicBezTo>
                    <a:pt x="281" y="88"/>
                    <a:pt x="277" y="60"/>
                    <a:pt x="240" y="35"/>
                  </a:cubicBezTo>
                  <a:cubicBezTo>
                    <a:pt x="217" y="0"/>
                    <a:pt x="196" y="18"/>
                    <a:pt x="162" y="29"/>
                  </a:cubicBezTo>
                  <a:cubicBezTo>
                    <a:pt x="156" y="35"/>
                    <a:pt x="149" y="40"/>
                    <a:pt x="144" y="47"/>
                  </a:cubicBezTo>
                  <a:cubicBezTo>
                    <a:pt x="139" y="53"/>
                    <a:pt x="137" y="60"/>
                    <a:pt x="132" y="65"/>
                  </a:cubicBezTo>
                  <a:cubicBezTo>
                    <a:pt x="121" y="78"/>
                    <a:pt x="96" y="101"/>
                    <a:pt x="96" y="101"/>
                  </a:cubicBezTo>
                  <a:cubicBezTo>
                    <a:pt x="92" y="112"/>
                    <a:pt x="51" y="172"/>
                    <a:pt x="48" y="173"/>
                  </a:cubicBezTo>
                  <a:cubicBezTo>
                    <a:pt x="28" y="180"/>
                    <a:pt x="15" y="188"/>
                    <a:pt x="0" y="203"/>
                  </a:cubicBezTo>
                </a:path>
              </a:pathLst>
            </a:custGeom>
            <a:noFill/>
            <a:ln w="28575">
              <a:solidFill>
                <a:srgbClr val="00FF00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10" name="Group 50"/>
            <p:cNvGrpSpPr>
              <a:grpSpLocks/>
            </p:cNvGrpSpPr>
            <p:nvPr/>
          </p:nvGrpSpPr>
          <p:grpSpPr bwMode="auto">
            <a:xfrm>
              <a:off x="1275" y="2064"/>
              <a:ext cx="3917" cy="1424"/>
              <a:chOff x="1275" y="2064"/>
              <a:chExt cx="3917" cy="1424"/>
            </a:xfrm>
          </p:grpSpPr>
          <p:sp>
            <p:nvSpPr>
              <p:cNvPr id="53257" name="Freeform 51"/>
              <p:cNvSpPr>
                <a:spLocks/>
              </p:cNvSpPr>
              <p:nvPr/>
            </p:nvSpPr>
            <p:spPr bwMode="auto">
              <a:xfrm>
                <a:off x="3552" y="2623"/>
                <a:ext cx="446" cy="817"/>
              </a:xfrm>
              <a:custGeom>
                <a:avLst/>
                <a:gdLst>
                  <a:gd name="T0" fmla="*/ 0 w 348"/>
                  <a:gd name="T1" fmla="*/ 0 h 599"/>
                  <a:gd name="T2" fmla="*/ 269 w 348"/>
                  <a:gd name="T3" fmla="*/ 507 h 599"/>
                  <a:gd name="T4" fmla="*/ 373 w 348"/>
                  <a:gd name="T5" fmla="*/ 852 h 599"/>
                  <a:gd name="T6" fmla="*/ 642 w 348"/>
                  <a:gd name="T7" fmla="*/ 1985 h 599"/>
                  <a:gd name="T8" fmla="*/ 911 w 348"/>
                  <a:gd name="T9" fmla="*/ 2662 h 599"/>
                  <a:gd name="T10" fmla="*/ 1142 w 348"/>
                  <a:gd name="T11" fmla="*/ 2634 h 599"/>
                  <a:gd name="T12" fmla="*/ 1203 w 348"/>
                  <a:gd name="T13" fmla="*/ 2519 h 599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48"/>
                  <a:gd name="T22" fmla="*/ 0 h 599"/>
                  <a:gd name="T23" fmla="*/ 348 w 348"/>
                  <a:gd name="T24" fmla="*/ 599 h 599"/>
                </a:gdLst>
                <a:ahLst/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48" h="599">
                    <a:moveTo>
                      <a:pt x="0" y="0"/>
                    </a:moveTo>
                    <a:cubicBezTo>
                      <a:pt x="40" y="27"/>
                      <a:pt x="51" y="72"/>
                      <a:pt x="78" y="108"/>
                    </a:cubicBezTo>
                    <a:cubicBezTo>
                      <a:pt x="87" y="136"/>
                      <a:pt x="97" y="155"/>
                      <a:pt x="108" y="180"/>
                    </a:cubicBezTo>
                    <a:cubicBezTo>
                      <a:pt x="142" y="256"/>
                      <a:pt x="160" y="341"/>
                      <a:pt x="186" y="420"/>
                    </a:cubicBezTo>
                    <a:cubicBezTo>
                      <a:pt x="203" y="471"/>
                      <a:pt x="217" y="533"/>
                      <a:pt x="264" y="564"/>
                    </a:cubicBezTo>
                    <a:cubicBezTo>
                      <a:pt x="287" y="599"/>
                      <a:pt x="305" y="575"/>
                      <a:pt x="330" y="558"/>
                    </a:cubicBezTo>
                    <a:cubicBezTo>
                      <a:pt x="344" y="538"/>
                      <a:pt x="337" y="545"/>
                      <a:pt x="348" y="534"/>
                    </a:cubicBezTo>
                  </a:path>
                </a:pathLst>
              </a:custGeom>
              <a:noFill/>
              <a:ln w="285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58" name="Freeform 52"/>
              <p:cNvSpPr>
                <a:spLocks/>
              </p:cNvSpPr>
              <p:nvPr/>
            </p:nvSpPr>
            <p:spPr bwMode="auto">
              <a:xfrm>
                <a:off x="4102" y="3016"/>
                <a:ext cx="1090" cy="472"/>
              </a:xfrm>
              <a:custGeom>
                <a:avLst/>
                <a:gdLst>
                  <a:gd name="T0" fmla="*/ 12 w 1090"/>
                  <a:gd name="T1" fmla="*/ 245 h 472"/>
                  <a:gd name="T2" fmla="*/ 42 w 1090"/>
                  <a:gd name="T3" fmla="*/ 205 h 472"/>
                  <a:gd name="T4" fmla="*/ 112 w 1090"/>
                  <a:gd name="T5" fmla="*/ 147 h 472"/>
                  <a:gd name="T6" fmla="*/ 127 w 1090"/>
                  <a:gd name="T7" fmla="*/ 123 h 472"/>
                  <a:gd name="T8" fmla="*/ 150 w 1090"/>
                  <a:gd name="T9" fmla="*/ 106 h 472"/>
                  <a:gd name="T10" fmla="*/ 158 w 1090"/>
                  <a:gd name="T11" fmla="*/ 82 h 472"/>
                  <a:gd name="T12" fmla="*/ 296 w 1090"/>
                  <a:gd name="T13" fmla="*/ 0 h 472"/>
                  <a:gd name="T14" fmla="*/ 427 w 1090"/>
                  <a:gd name="T15" fmla="*/ 16 h 472"/>
                  <a:gd name="T16" fmla="*/ 626 w 1090"/>
                  <a:gd name="T17" fmla="*/ 144 h 472"/>
                  <a:gd name="T18" fmla="*/ 698 w 1090"/>
                  <a:gd name="T19" fmla="*/ 208 h 472"/>
                  <a:gd name="T20" fmla="*/ 938 w 1090"/>
                  <a:gd name="T21" fmla="*/ 360 h 472"/>
                  <a:gd name="T22" fmla="*/ 1042 w 1090"/>
                  <a:gd name="T23" fmla="*/ 432 h 472"/>
                  <a:gd name="T24" fmla="*/ 1090 w 1090"/>
                  <a:gd name="T25" fmla="*/ 472 h 472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1090"/>
                  <a:gd name="T40" fmla="*/ 0 h 472"/>
                  <a:gd name="T41" fmla="*/ 1090 w 1090"/>
                  <a:gd name="T42" fmla="*/ 472 h 472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1090" h="472">
                    <a:moveTo>
                      <a:pt x="12" y="245"/>
                    </a:moveTo>
                    <a:cubicBezTo>
                      <a:pt x="78" y="199"/>
                      <a:pt x="0" y="260"/>
                      <a:pt x="42" y="205"/>
                    </a:cubicBezTo>
                    <a:cubicBezTo>
                      <a:pt x="58" y="184"/>
                      <a:pt x="91" y="162"/>
                      <a:pt x="112" y="147"/>
                    </a:cubicBezTo>
                    <a:cubicBezTo>
                      <a:pt x="117" y="139"/>
                      <a:pt x="120" y="130"/>
                      <a:pt x="127" y="123"/>
                    </a:cubicBezTo>
                    <a:cubicBezTo>
                      <a:pt x="133" y="116"/>
                      <a:pt x="144" y="115"/>
                      <a:pt x="150" y="106"/>
                    </a:cubicBezTo>
                    <a:cubicBezTo>
                      <a:pt x="155" y="100"/>
                      <a:pt x="153" y="87"/>
                      <a:pt x="158" y="82"/>
                    </a:cubicBezTo>
                    <a:cubicBezTo>
                      <a:pt x="190" y="48"/>
                      <a:pt x="254" y="15"/>
                      <a:pt x="296" y="0"/>
                    </a:cubicBezTo>
                    <a:cubicBezTo>
                      <a:pt x="304" y="1"/>
                      <a:pt x="400" y="5"/>
                      <a:pt x="427" y="16"/>
                    </a:cubicBezTo>
                    <a:cubicBezTo>
                      <a:pt x="482" y="40"/>
                      <a:pt x="581" y="112"/>
                      <a:pt x="626" y="144"/>
                    </a:cubicBezTo>
                    <a:cubicBezTo>
                      <a:pt x="648" y="166"/>
                      <a:pt x="646" y="172"/>
                      <a:pt x="698" y="208"/>
                    </a:cubicBezTo>
                    <a:cubicBezTo>
                      <a:pt x="750" y="244"/>
                      <a:pt x="881" y="323"/>
                      <a:pt x="938" y="360"/>
                    </a:cubicBezTo>
                    <a:cubicBezTo>
                      <a:pt x="984" y="382"/>
                      <a:pt x="1031" y="426"/>
                      <a:pt x="1042" y="432"/>
                    </a:cubicBezTo>
                    <a:cubicBezTo>
                      <a:pt x="1053" y="438"/>
                      <a:pt x="1080" y="464"/>
                      <a:pt x="1090" y="472"/>
                    </a:cubicBezTo>
                  </a:path>
                </a:pathLst>
              </a:custGeom>
              <a:noFill/>
              <a:ln w="285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59" name="Freeform 53"/>
              <p:cNvSpPr>
                <a:spLocks/>
              </p:cNvSpPr>
              <p:nvPr/>
            </p:nvSpPr>
            <p:spPr bwMode="auto">
              <a:xfrm>
                <a:off x="2898" y="2468"/>
                <a:ext cx="670" cy="597"/>
              </a:xfrm>
              <a:custGeom>
                <a:avLst/>
                <a:gdLst>
                  <a:gd name="T0" fmla="*/ 1819 w 522"/>
                  <a:gd name="T1" fmla="*/ 620 h 438"/>
                  <a:gd name="T2" fmla="*/ 1504 w 522"/>
                  <a:gd name="T3" fmla="*/ 169 h 438"/>
                  <a:gd name="T4" fmla="*/ 1379 w 522"/>
                  <a:gd name="T5" fmla="*/ 56 h 438"/>
                  <a:gd name="T6" fmla="*/ 1254 w 522"/>
                  <a:gd name="T7" fmla="*/ 0 h 438"/>
                  <a:gd name="T8" fmla="*/ 814 w 522"/>
                  <a:gd name="T9" fmla="*/ 169 h 438"/>
                  <a:gd name="T10" fmla="*/ 774 w 522"/>
                  <a:gd name="T11" fmla="*/ 256 h 438"/>
                  <a:gd name="T12" fmla="*/ 710 w 522"/>
                  <a:gd name="T13" fmla="*/ 312 h 438"/>
                  <a:gd name="T14" fmla="*/ 565 w 522"/>
                  <a:gd name="T15" fmla="*/ 536 h 438"/>
                  <a:gd name="T16" fmla="*/ 480 w 522"/>
                  <a:gd name="T17" fmla="*/ 789 h 438"/>
                  <a:gd name="T18" fmla="*/ 356 w 522"/>
                  <a:gd name="T19" fmla="*/ 961 h 438"/>
                  <a:gd name="T20" fmla="*/ 169 w 522"/>
                  <a:gd name="T21" fmla="*/ 1386 h 438"/>
                  <a:gd name="T22" fmla="*/ 64 w 522"/>
                  <a:gd name="T23" fmla="*/ 1806 h 438"/>
                  <a:gd name="T24" fmla="*/ 22 w 522"/>
                  <a:gd name="T25" fmla="*/ 1975 h 438"/>
                  <a:gd name="T26" fmla="*/ 0 w 522"/>
                  <a:gd name="T27" fmla="*/ 2061 h 43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522"/>
                  <a:gd name="T43" fmla="*/ 0 h 438"/>
                  <a:gd name="T44" fmla="*/ 522 w 522"/>
                  <a:gd name="T45" fmla="*/ 438 h 438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522" h="438">
                    <a:moveTo>
                      <a:pt x="522" y="132"/>
                    </a:moveTo>
                    <a:cubicBezTo>
                      <a:pt x="495" y="92"/>
                      <a:pt x="472" y="63"/>
                      <a:pt x="432" y="36"/>
                    </a:cubicBezTo>
                    <a:cubicBezTo>
                      <a:pt x="420" y="28"/>
                      <a:pt x="410" y="17"/>
                      <a:pt x="396" y="12"/>
                    </a:cubicBezTo>
                    <a:cubicBezTo>
                      <a:pt x="384" y="8"/>
                      <a:pt x="360" y="0"/>
                      <a:pt x="360" y="0"/>
                    </a:cubicBezTo>
                    <a:cubicBezTo>
                      <a:pt x="315" y="6"/>
                      <a:pt x="272" y="11"/>
                      <a:pt x="234" y="36"/>
                    </a:cubicBezTo>
                    <a:cubicBezTo>
                      <a:pt x="230" y="42"/>
                      <a:pt x="227" y="49"/>
                      <a:pt x="222" y="54"/>
                    </a:cubicBezTo>
                    <a:cubicBezTo>
                      <a:pt x="217" y="59"/>
                      <a:pt x="209" y="61"/>
                      <a:pt x="204" y="66"/>
                    </a:cubicBezTo>
                    <a:cubicBezTo>
                      <a:pt x="155" y="122"/>
                      <a:pt x="202" y="87"/>
                      <a:pt x="162" y="114"/>
                    </a:cubicBezTo>
                    <a:cubicBezTo>
                      <a:pt x="154" y="137"/>
                      <a:pt x="153" y="151"/>
                      <a:pt x="138" y="168"/>
                    </a:cubicBezTo>
                    <a:cubicBezTo>
                      <a:pt x="127" y="181"/>
                      <a:pt x="111" y="190"/>
                      <a:pt x="102" y="204"/>
                    </a:cubicBezTo>
                    <a:cubicBezTo>
                      <a:pt x="82" y="233"/>
                      <a:pt x="62" y="262"/>
                      <a:pt x="48" y="294"/>
                    </a:cubicBezTo>
                    <a:cubicBezTo>
                      <a:pt x="35" y="322"/>
                      <a:pt x="28" y="355"/>
                      <a:pt x="18" y="384"/>
                    </a:cubicBezTo>
                    <a:cubicBezTo>
                      <a:pt x="14" y="396"/>
                      <a:pt x="10" y="408"/>
                      <a:pt x="6" y="420"/>
                    </a:cubicBezTo>
                    <a:cubicBezTo>
                      <a:pt x="4" y="426"/>
                      <a:pt x="0" y="438"/>
                      <a:pt x="0" y="438"/>
                    </a:cubicBezTo>
                  </a:path>
                </a:pathLst>
              </a:custGeom>
              <a:noFill/>
              <a:ln w="285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60" name="Freeform 54"/>
              <p:cNvSpPr>
                <a:spLocks/>
              </p:cNvSpPr>
              <p:nvPr/>
            </p:nvSpPr>
            <p:spPr bwMode="auto">
              <a:xfrm>
                <a:off x="2544" y="2182"/>
                <a:ext cx="369" cy="916"/>
              </a:xfrm>
              <a:custGeom>
                <a:avLst/>
                <a:gdLst>
                  <a:gd name="T0" fmla="*/ 0 w 264"/>
                  <a:gd name="T1" fmla="*/ 0 h 648"/>
                  <a:gd name="T2" fmla="*/ 320 w 264"/>
                  <a:gd name="T3" fmla="*/ 915 h 648"/>
                  <a:gd name="T4" fmla="*/ 414 w 264"/>
                  <a:gd name="T5" fmla="*/ 1217 h 648"/>
                  <a:gd name="T6" fmla="*/ 481 w 264"/>
                  <a:gd name="T7" fmla="*/ 1421 h 648"/>
                  <a:gd name="T8" fmla="*/ 672 w 264"/>
                  <a:gd name="T9" fmla="*/ 2404 h 648"/>
                  <a:gd name="T10" fmla="*/ 895 w 264"/>
                  <a:gd name="T11" fmla="*/ 3183 h 648"/>
                  <a:gd name="T12" fmla="*/ 1217 w 264"/>
                  <a:gd name="T13" fmla="*/ 3658 h 648"/>
                  <a:gd name="T14" fmla="*/ 1409 w 264"/>
                  <a:gd name="T15" fmla="*/ 3319 h 648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264"/>
                  <a:gd name="T25" fmla="*/ 0 h 648"/>
                  <a:gd name="T26" fmla="*/ 264 w 264"/>
                  <a:gd name="T27" fmla="*/ 648 h 648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264" h="648">
                    <a:moveTo>
                      <a:pt x="0" y="0"/>
                    </a:moveTo>
                    <a:cubicBezTo>
                      <a:pt x="18" y="55"/>
                      <a:pt x="37" y="110"/>
                      <a:pt x="60" y="162"/>
                    </a:cubicBezTo>
                    <a:cubicBezTo>
                      <a:pt x="60" y="162"/>
                      <a:pt x="75" y="207"/>
                      <a:pt x="78" y="216"/>
                    </a:cubicBezTo>
                    <a:cubicBezTo>
                      <a:pt x="82" y="228"/>
                      <a:pt x="90" y="252"/>
                      <a:pt x="90" y="252"/>
                    </a:cubicBezTo>
                    <a:cubicBezTo>
                      <a:pt x="98" y="310"/>
                      <a:pt x="107" y="370"/>
                      <a:pt x="126" y="426"/>
                    </a:cubicBezTo>
                    <a:cubicBezTo>
                      <a:pt x="141" y="471"/>
                      <a:pt x="159" y="518"/>
                      <a:pt x="168" y="564"/>
                    </a:cubicBezTo>
                    <a:cubicBezTo>
                      <a:pt x="178" y="614"/>
                      <a:pt x="178" y="635"/>
                      <a:pt x="228" y="648"/>
                    </a:cubicBezTo>
                    <a:cubicBezTo>
                      <a:pt x="257" y="638"/>
                      <a:pt x="264" y="617"/>
                      <a:pt x="264" y="588"/>
                    </a:cubicBezTo>
                  </a:path>
                </a:pathLst>
              </a:custGeom>
              <a:noFill/>
              <a:ln w="285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61" name="Freeform 55"/>
              <p:cNvSpPr>
                <a:spLocks/>
              </p:cNvSpPr>
              <p:nvPr/>
            </p:nvSpPr>
            <p:spPr bwMode="auto">
              <a:xfrm>
                <a:off x="1275" y="2064"/>
                <a:ext cx="1277" cy="1296"/>
              </a:xfrm>
              <a:custGeom>
                <a:avLst/>
                <a:gdLst>
                  <a:gd name="T0" fmla="*/ 1277 w 1277"/>
                  <a:gd name="T1" fmla="*/ 150 h 1296"/>
                  <a:gd name="T2" fmla="*/ 1192 w 1277"/>
                  <a:gd name="T3" fmla="*/ 93 h 1296"/>
                  <a:gd name="T4" fmla="*/ 946 w 1277"/>
                  <a:gd name="T5" fmla="*/ 68 h 1296"/>
                  <a:gd name="T6" fmla="*/ 845 w 1277"/>
                  <a:gd name="T7" fmla="*/ 56 h 1296"/>
                  <a:gd name="T8" fmla="*/ 685 w 1277"/>
                  <a:gd name="T9" fmla="*/ 72 h 1296"/>
                  <a:gd name="T10" fmla="*/ 608 w 1277"/>
                  <a:gd name="T11" fmla="*/ 76 h 1296"/>
                  <a:gd name="T12" fmla="*/ 415 w 1277"/>
                  <a:gd name="T13" fmla="*/ 52 h 1296"/>
                  <a:gd name="T14" fmla="*/ 292 w 1277"/>
                  <a:gd name="T15" fmla="*/ 3 h 1296"/>
                  <a:gd name="T16" fmla="*/ 146 w 1277"/>
                  <a:gd name="T17" fmla="*/ 93 h 1296"/>
                  <a:gd name="T18" fmla="*/ 123 w 1277"/>
                  <a:gd name="T19" fmla="*/ 166 h 1296"/>
                  <a:gd name="T20" fmla="*/ 115 w 1277"/>
                  <a:gd name="T21" fmla="*/ 191 h 1296"/>
                  <a:gd name="T22" fmla="*/ 92 w 1277"/>
                  <a:gd name="T23" fmla="*/ 551 h 1296"/>
                  <a:gd name="T24" fmla="*/ 69 w 1277"/>
                  <a:gd name="T25" fmla="*/ 797 h 1296"/>
                  <a:gd name="T26" fmla="*/ 38 w 1277"/>
                  <a:gd name="T27" fmla="*/ 1149 h 1296"/>
                  <a:gd name="T28" fmla="*/ 0 w 1277"/>
                  <a:gd name="T29" fmla="*/ 1296 h 129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277"/>
                  <a:gd name="T46" fmla="*/ 0 h 1296"/>
                  <a:gd name="T47" fmla="*/ 1277 w 1277"/>
                  <a:gd name="T48" fmla="*/ 1296 h 1296"/>
                </a:gdLst>
                <a:ahLst/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277" h="1296">
                    <a:moveTo>
                      <a:pt x="1277" y="150"/>
                    </a:moveTo>
                    <a:cubicBezTo>
                      <a:pt x="1263" y="106"/>
                      <a:pt x="1231" y="104"/>
                      <a:pt x="1192" y="93"/>
                    </a:cubicBezTo>
                    <a:cubicBezTo>
                      <a:pt x="1099" y="101"/>
                      <a:pt x="1035" y="91"/>
                      <a:pt x="946" y="68"/>
                    </a:cubicBezTo>
                    <a:cubicBezTo>
                      <a:pt x="926" y="53"/>
                      <a:pt x="845" y="56"/>
                      <a:pt x="845" y="56"/>
                    </a:cubicBezTo>
                    <a:cubicBezTo>
                      <a:pt x="801" y="53"/>
                      <a:pt x="725" y="69"/>
                      <a:pt x="685" y="72"/>
                    </a:cubicBezTo>
                    <a:cubicBezTo>
                      <a:pt x="645" y="75"/>
                      <a:pt x="653" y="79"/>
                      <a:pt x="608" y="76"/>
                    </a:cubicBezTo>
                    <a:cubicBezTo>
                      <a:pt x="542" y="71"/>
                      <a:pt x="480" y="68"/>
                      <a:pt x="415" y="52"/>
                    </a:cubicBezTo>
                    <a:cubicBezTo>
                      <a:pt x="373" y="41"/>
                      <a:pt x="336" y="14"/>
                      <a:pt x="292" y="3"/>
                    </a:cubicBezTo>
                    <a:cubicBezTo>
                      <a:pt x="185" y="14"/>
                      <a:pt x="204" y="0"/>
                      <a:pt x="146" y="93"/>
                    </a:cubicBezTo>
                    <a:cubicBezTo>
                      <a:pt x="132" y="115"/>
                      <a:pt x="131" y="142"/>
                      <a:pt x="123" y="166"/>
                    </a:cubicBezTo>
                    <a:cubicBezTo>
                      <a:pt x="121" y="175"/>
                      <a:pt x="115" y="191"/>
                      <a:pt x="115" y="191"/>
                    </a:cubicBezTo>
                    <a:cubicBezTo>
                      <a:pt x="108" y="311"/>
                      <a:pt x="97" y="431"/>
                      <a:pt x="92" y="551"/>
                    </a:cubicBezTo>
                    <a:cubicBezTo>
                      <a:pt x="88" y="644"/>
                      <a:pt x="95" y="715"/>
                      <a:pt x="69" y="797"/>
                    </a:cubicBezTo>
                    <a:cubicBezTo>
                      <a:pt x="54" y="915"/>
                      <a:pt x="47" y="1030"/>
                      <a:pt x="38" y="1149"/>
                    </a:cubicBezTo>
                    <a:cubicBezTo>
                      <a:pt x="36" y="1188"/>
                      <a:pt x="28" y="1266"/>
                      <a:pt x="0" y="1296"/>
                    </a:cubicBezTo>
                  </a:path>
                </a:pathLst>
              </a:custGeom>
              <a:noFill/>
              <a:ln w="28575">
                <a:solidFill>
                  <a:srgbClr val="00FF00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262" name="Freeform 56"/>
              <p:cNvSpPr>
                <a:spLocks/>
              </p:cNvSpPr>
              <p:nvPr/>
            </p:nvSpPr>
            <p:spPr bwMode="auto">
              <a:xfrm>
                <a:off x="3992" y="3264"/>
                <a:ext cx="128" cy="112"/>
              </a:xfrm>
              <a:custGeom>
                <a:avLst/>
                <a:gdLst>
                  <a:gd name="T0" fmla="*/ 128 w 128"/>
                  <a:gd name="T1" fmla="*/ 0 h 112"/>
                  <a:gd name="T2" fmla="*/ 16 w 128"/>
                  <a:gd name="T3" fmla="*/ 88 h 112"/>
                  <a:gd name="T4" fmla="*/ 0 w 128"/>
                  <a:gd name="T5" fmla="*/ 112 h 112"/>
                  <a:gd name="T6" fmla="*/ 0 60000 65536"/>
                  <a:gd name="T7" fmla="*/ 0 60000 65536"/>
                  <a:gd name="T8" fmla="*/ 0 60000 65536"/>
                  <a:gd name="T9" fmla="*/ 0 w 128"/>
                  <a:gd name="T10" fmla="*/ 0 h 112"/>
                  <a:gd name="T11" fmla="*/ 128 w 128"/>
                  <a:gd name="T12" fmla="*/ 112 h 112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8" h="112">
                    <a:moveTo>
                      <a:pt x="128" y="0"/>
                    </a:moveTo>
                    <a:cubicBezTo>
                      <a:pt x="76" y="17"/>
                      <a:pt x="58" y="60"/>
                      <a:pt x="16" y="88"/>
                    </a:cubicBezTo>
                    <a:cubicBezTo>
                      <a:pt x="11" y="96"/>
                      <a:pt x="0" y="112"/>
                      <a:pt x="0" y="112"/>
                    </a:cubicBezTo>
                  </a:path>
                </a:pathLst>
              </a:custGeom>
              <a:noFill/>
              <a:ln w="28575">
                <a:solidFill>
                  <a:srgbClr val="22E622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cxnSp>
        <p:nvCxnSpPr>
          <p:cNvPr id="58" name="Straight Connector 57"/>
          <p:cNvCxnSpPr/>
          <p:nvPr/>
        </p:nvCxnSpPr>
        <p:spPr>
          <a:xfrm flipV="1">
            <a:off x="990600" y="5715000"/>
            <a:ext cx="7696200" cy="809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 rot="5400000">
            <a:off x="-1166812" y="3529012"/>
            <a:ext cx="4419600" cy="1047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500"/>
                            </p:stCondLst>
                            <p:childTnLst>
                              <p:par>
                                <p:cTn id="8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500"/>
                            </p:stCondLst>
                            <p:childTnLst>
                              <p:par>
                                <p:cTn id="1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2"/>
          <p:cNvSpPr>
            <a:spLocks noChangeArrowheads="1"/>
          </p:cNvSpPr>
          <p:nvPr/>
        </p:nvSpPr>
        <p:spPr bwMode="auto">
          <a:xfrm>
            <a:off x="381000" y="171450"/>
            <a:ext cx="2614613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eaLnBrk="1" hangingPunct="1"/>
            <a:r>
              <a:rPr lang="en-US" sz="3200" b="1">
                <a:cs typeface="Times New Roman" pitchFamily="18" charset="0"/>
              </a:rPr>
              <a:t>Resolution</a:t>
            </a:r>
            <a:r>
              <a:rPr lang="en-US" sz="280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>
                <a:solidFill>
                  <a:srgbClr val="66FFFF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800">
              <a:solidFill>
                <a:srgbClr val="66FF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4275" name="Line 3"/>
          <p:cNvSpPr>
            <a:spLocks noChangeShapeType="1"/>
          </p:cNvSpPr>
          <p:nvPr/>
        </p:nvSpPr>
        <p:spPr bwMode="auto">
          <a:xfrm>
            <a:off x="533400" y="914400"/>
            <a:ext cx="8001000" cy="0"/>
          </a:xfrm>
          <a:prstGeom prst="line">
            <a:avLst/>
          </a:prstGeom>
          <a:noFill/>
          <a:ln w="44450">
            <a:solidFill>
              <a:srgbClr val="FF33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54276" name="Rectangle 4"/>
          <p:cNvSpPr>
            <a:spLocks noChangeArrowheads="1"/>
          </p:cNvSpPr>
          <p:nvPr/>
        </p:nvSpPr>
        <p:spPr bwMode="auto">
          <a:xfrm>
            <a:off x="381000" y="990600"/>
            <a:ext cx="8382000" cy="5643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eaLnBrk="1" hangingPunct="1"/>
            <a:r>
              <a:rPr lang="en-US" sz="2800" b="1">
                <a:solidFill>
                  <a:srgbClr val="FFFF66"/>
                </a:solidFill>
                <a:latin typeface="Arial" charset="0"/>
                <a:cs typeface="Times New Roman" pitchFamily="18" charset="0"/>
              </a:rPr>
              <a:t/>
            </a:r>
            <a:br>
              <a:rPr lang="en-US" sz="2800" b="1">
                <a:solidFill>
                  <a:srgbClr val="FFFF66"/>
                </a:solidFill>
                <a:latin typeface="Arial" charset="0"/>
                <a:cs typeface="Times New Roman" pitchFamily="18" charset="0"/>
              </a:rPr>
            </a:br>
            <a:r>
              <a:rPr lang="en-US" sz="2800" b="1">
                <a:solidFill>
                  <a:srgbClr val="0066FF"/>
                </a:solidFill>
                <a:cs typeface="Times New Roman" pitchFamily="18" charset="0"/>
              </a:rPr>
              <a:t>It refers to picture element or pixel discernible on the image of the smallest area resolvable or identifiable on ground.</a:t>
            </a:r>
            <a:r>
              <a:rPr lang="en-US" sz="2800" b="1">
                <a:cs typeface="Times New Roman" pitchFamily="18" charset="0"/>
              </a:rPr>
              <a:t>  </a:t>
            </a:r>
          </a:p>
          <a:p>
            <a:pPr algn="just" eaLnBrk="1" hangingPunct="1"/>
            <a:endParaRPr lang="en-US" sz="2800" b="1">
              <a:cs typeface="Times New Roman" pitchFamily="18" charset="0"/>
            </a:endParaRPr>
          </a:p>
          <a:p>
            <a:pPr algn="just" eaLnBrk="1" hangingPunct="1"/>
            <a:r>
              <a:rPr lang="en-US" sz="2800" b="1">
                <a:solidFill>
                  <a:srgbClr val="0066FF"/>
                </a:solidFill>
                <a:cs typeface="Times New Roman" pitchFamily="18" charset="0"/>
              </a:rPr>
              <a:t>Spatial Resolution</a:t>
            </a:r>
          </a:p>
          <a:p>
            <a:pPr algn="just" eaLnBrk="1" hangingPunct="1"/>
            <a:endParaRPr lang="en-US" sz="2800" b="1">
              <a:solidFill>
                <a:srgbClr val="0066FF"/>
              </a:solidFill>
              <a:cs typeface="Times New Roman" pitchFamily="18" charset="0"/>
            </a:endParaRPr>
          </a:p>
          <a:p>
            <a:pPr algn="just" eaLnBrk="1" hangingPunct="1"/>
            <a:r>
              <a:rPr lang="en-US" sz="2800" b="1">
                <a:solidFill>
                  <a:srgbClr val="0066FF"/>
                </a:solidFill>
                <a:cs typeface="Times New Roman" pitchFamily="18" charset="0"/>
              </a:rPr>
              <a:t>Spectral Resolution</a:t>
            </a:r>
          </a:p>
          <a:p>
            <a:pPr algn="just" eaLnBrk="1" hangingPunct="1"/>
            <a:endParaRPr lang="en-US" sz="2800" b="1">
              <a:solidFill>
                <a:srgbClr val="0066FF"/>
              </a:solidFill>
              <a:cs typeface="Times New Roman" pitchFamily="18" charset="0"/>
            </a:endParaRPr>
          </a:p>
          <a:p>
            <a:pPr algn="just" eaLnBrk="1" hangingPunct="1"/>
            <a:r>
              <a:rPr lang="en-US" sz="2800" b="1">
                <a:solidFill>
                  <a:srgbClr val="0066FF"/>
                </a:solidFill>
                <a:cs typeface="Times New Roman" pitchFamily="18" charset="0"/>
              </a:rPr>
              <a:t>Radiometric Resolution</a:t>
            </a:r>
          </a:p>
          <a:p>
            <a:pPr algn="just" eaLnBrk="1" hangingPunct="1"/>
            <a:endParaRPr lang="en-US" sz="2800" b="1">
              <a:solidFill>
                <a:srgbClr val="0066FF"/>
              </a:solidFill>
              <a:cs typeface="Times New Roman" pitchFamily="18" charset="0"/>
            </a:endParaRPr>
          </a:p>
          <a:p>
            <a:pPr algn="just" eaLnBrk="1" hangingPunct="1"/>
            <a:r>
              <a:rPr lang="en-US" sz="2800" b="1">
                <a:solidFill>
                  <a:srgbClr val="0066FF"/>
                </a:solidFill>
                <a:cs typeface="Times New Roman" pitchFamily="18" charset="0"/>
              </a:rPr>
              <a:t>Temporal Resolution</a:t>
            </a:r>
          </a:p>
        </p:txBody>
      </p:sp>
      <p:sp>
        <p:nvSpPr>
          <p:cNvPr id="54277" name="Rectangle 5"/>
          <p:cNvSpPr>
            <a:spLocks noChangeArrowheads="1"/>
          </p:cNvSpPr>
          <p:nvPr/>
        </p:nvSpPr>
        <p:spPr bwMode="auto">
          <a:xfrm>
            <a:off x="6365875" y="6461125"/>
            <a:ext cx="2778125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just" eaLnBrk="1" hangingPunct="1"/>
            <a:r>
              <a:rPr lang="en-US" sz="2000" b="1">
                <a:solidFill>
                  <a:srgbClr val="FFFFFF"/>
                </a:solidFill>
                <a:latin typeface="Arial" charset="0"/>
                <a:cs typeface="Times New Roman" pitchFamily="18" charset="0"/>
              </a:rPr>
              <a:t>Geomatics Cell, NIRD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9" name="Text Box 3"/>
          <p:cNvSpPr txBox="1">
            <a:spLocks noChangeArrowheads="1"/>
          </p:cNvSpPr>
          <p:nvPr/>
        </p:nvSpPr>
        <p:spPr bwMode="auto">
          <a:xfrm>
            <a:off x="533400" y="1447800"/>
            <a:ext cx="7315200" cy="4298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 </a:t>
            </a:r>
            <a:r>
              <a:rPr lang="en-US" sz="3600" dirty="0">
                <a:solidFill>
                  <a:srgbClr val="002060"/>
                </a:solidFill>
                <a:latin typeface="Times New Roman" pitchFamily="18" charset="0"/>
              </a:rPr>
              <a:t>Spatial Resolution</a:t>
            </a: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 – The smallest       object that can be discerned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Spectral Resolution – No. of bands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Temporal Resolution – Periodicity of data collection</a:t>
            </a:r>
          </a:p>
          <a:p>
            <a:pPr eaLnBrk="1" hangingPunct="1">
              <a:spcBef>
                <a:spcPct val="50000"/>
              </a:spcBef>
              <a:buFontTx/>
              <a:buChar char="•"/>
            </a:pPr>
            <a:r>
              <a:rPr lang="en-US" sz="3200" dirty="0">
                <a:solidFill>
                  <a:srgbClr val="002060"/>
                </a:solidFill>
                <a:latin typeface="Times New Roman" pitchFamily="18" charset="0"/>
              </a:rPr>
              <a:t>Radiometric Resolution – Quantization levels of data</a:t>
            </a:r>
          </a:p>
        </p:txBody>
      </p:sp>
      <p:sp>
        <p:nvSpPr>
          <p:cNvPr id="4" name="Rectangle 3"/>
          <p:cNvSpPr/>
          <p:nvPr/>
        </p:nvSpPr>
        <p:spPr>
          <a:xfrm>
            <a:off x="609600" y="228600"/>
            <a:ext cx="427713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kern="10" cap="none" spc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Berlin Sans FB Demi"/>
              </a:rPr>
              <a:t>RESOLUTION</a:t>
            </a:r>
            <a:endParaRPr lang="en-US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1828800"/>
            <a:ext cx="80772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https://www.google.co.in/search?lei=H8r8XfoC25bj4Q_lgpCIDA&amp;q=climate%20change%20remote%20sensing%20ppt&amp;ved=2ahUKEwj9_8OZqMTmAhUHzTgGHTasDCoQsKwBKAN6BAgAEAQ</a:t>
            </a: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533400" y="2743200"/>
            <a:ext cx="7620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https://www.slideshare.net/amalmurali47/seminar-28925946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838200" y="3505200"/>
            <a:ext cx="26752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 smtClean="0"/>
              <a:t>kesav</a:t>
            </a:r>
            <a:r>
              <a:rPr lang="en-US" dirty="0" smtClean="0"/>
              <a:t> DGPS-APPLICATIONS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2743200" y="304800"/>
            <a:ext cx="294503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REFERENCES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/>
          </p:cNvGrpSpPr>
          <p:nvPr/>
        </p:nvGrpSpPr>
        <p:grpSpPr bwMode="auto">
          <a:xfrm>
            <a:off x="1167" y="228600"/>
            <a:ext cx="9142833" cy="6952493"/>
            <a:chOff x="869" y="1706"/>
            <a:chExt cx="2412" cy="1913"/>
          </a:xfrm>
        </p:grpSpPr>
        <p:pic>
          <p:nvPicPr>
            <p:cNvPr id="5" name="Picture 11" descr="orrisa-red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69" y="1706"/>
              <a:ext cx="2412" cy="19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" name="Rectangle 12"/>
            <p:cNvSpPr>
              <a:spLocks noChangeArrowheads="1"/>
            </p:cNvSpPr>
            <p:nvPr/>
          </p:nvSpPr>
          <p:spPr bwMode="auto">
            <a:xfrm>
              <a:off x="869" y="1815"/>
              <a:ext cx="2130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1" hangingPunct="1">
                <a:spcBef>
                  <a:spcPct val="50000"/>
                </a:spcBef>
              </a:pPr>
              <a:r>
                <a:rPr lang="en-US" sz="1600" b="1" dirty="0">
                  <a:solidFill>
                    <a:srgbClr val="FFFF66"/>
                  </a:solidFill>
                  <a:latin typeface="Arial Unicode MS" pitchFamily="34" charset="-128"/>
                </a:rPr>
                <a:t>IR BAND WITH RED FILTER</a:t>
              </a:r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5181600" y="762000"/>
            <a:ext cx="332462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7200" b="1" dirty="0" smtClean="0">
                <a:ln w="10541" cmpd="sng">
                  <a:solidFill>
                    <a:srgbClr val="7D7D7D">
                      <a:tint val="100000"/>
                      <a:shade val="100000"/>
                      <a:satMod val="110000"/>
                    </a:srgbClr>
                  </a:solidFill>
                  <a:prstDash val="solid"/>
                </a:ln>
                <a:solidFill>
                  <a:schemeClr val="accent1">
                    <a:lumMod val="20000"/>
                    <a:lumOff val="80000"/>
                  </a:schemeClr>
                </a:solidFill>
              </a:rPr>
              <a:t>THANKS</a:t>
            </a:r>
            <a:endParaRPr lang="en-US" sz="7200" b="1" dirty="0">
              <a:ln w="10541" cmpd="sng">
                <a:solidFill>
                  <a:srgbClr val="7D7D7D">
                    <a:tint val="100000"/>
                    <a:shade val="100000"/>
                    <a:satMod val="110000"/>
                  </a:srgbClr>
                </a:solidFill>
                <a:prstDash val="solid"/>
              </a:ln>
              <a:solidFill>
                <a:schemeClr val="accent1">
                  <a:lumMod val="20000"/>
                  <a:lumOff val="80000"/>
                </a:schemeClr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48200" y="1981200"/>
            <a:ext cx="4049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>
                <a:solidFill>
                  <a:srgbClr val="FF0000"/>
                </a:solidFill>
                <a:latin typeface="Tahoma" pitchFamily="34" charset="0"/>
                <a:cs typeface="Tahoma" pitchFamily="34" charset="0"/>
              </a:rPr>
              <a:t>Slides Courtesy NRSC/ISRO/DOS</a:t>
            </a:r>
            <a:endParaRPr lang="en-US" b="1" dirty="0">
              <a:solidFill>
                <a:srgbClr val="FF0000"/>
              </a:solidFill>
              <a:latin typeface="Tahoma" pitchFamily="34" charset="0"/>
              <a:cs typeface="Tahoma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066800"/>
          </a:xfrm>
        </p:spPr>
        <p:txBody>
          <a:bodyPr/>
          <a:lstStyle/>
          <a:p>
            <a:r>
              <a:rPr lang="en-US" sz="3400" b="1" smtClean="0">
                <a:solidFill>
                  <a:srgbClr val="FF0000"/>
                </a:solidFill>
                <a:latin typeface="Verdana" pitchFamily="34" charset="0"/>
              </a:rPr>
              <a:t>PASSIVE REMOTE SENSING SYSTEM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smtClean="0"/>
          </a:p>
          <a:p>
            <a:endParaRPr lang="en-US" sz="2400" smtClean="0"/>
          </a:p>
        </p:txBody>
      </p:sp>
      <p:pic>
        <p:nvPicPr>
          <p:cNvPr id="27652" name="Picture 4" descr="passive remote sens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47800" y="1219200"/>
            <a:ext cx="6400800" cy="2951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457200" y="4495800"/>
            <a:ext cx="86868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>
              <a:spcBef>
                <a:spcPct val="50000"/>
              </a:spcBef>
            </a:pPr>
            <a:r>
              <a:rPr lang="en-US" sz="2800" b="1"/>
              <a:t>The eyes  passively  senses the radiation reflected or emitted from the object. The sensing  system  depends on an external source of illumination.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1026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990600"/>
          </a:xfrm>
        </p:spPr>
        <p:txBody>
          <a:bodyPr/>
          <a:lstStyle/>
          <a:p>
            <a:r>
              <a:rPr lang="en-US" sz="3600" b="1" smtClean="0">
                <a:solidFill>
                  <a:srgbClr val="FF0000"/>
                </a:solidFill>
                <a:latin typeface="Verdana" pitchFamily="34" charset="0"/>
              </a:rPr>
              <a:t>ACTIVE REMOTE SENSING SYSTEM</a:t>
            </a:r>
          </a:p>
        </p:txBody>
      </p:sp>
      <p:sp>
        <p:nvSpPr>
          <p:cNvPr id="28675" name="Rectangle 1028"/>
          <p:cNvSpPr>
            <a:spLocks noChangeArrowheads="1"/>
          </p:cNvSpPr>
          <p:nvPr/>
        </p:nvSpPr>
        <p:spPr bwMode="auto">
          <a:xfrm>
            <a:off x="2185988" y="18462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pic>
        <p:nvPicPr>
          <p:cNvPr id="28676" name="Picture 1034" descr="passive remote sens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143000"/>
            <a:ext cx="7162800" cy="3589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7" name="Rectangle 1035"/>
          <p:cNvSpPr>
            <a:spLocks noChangeArrowheads="1"/>
          </p:cNvSpPr>
          <p:nvPr/>
        </p:nvSpPr>
        <p:spPr bwMode="auto">
          <a:xfrm>
            <a:off x="0" y="3048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28678" name="Text Box 1046"/>
          <p:cNvSpPr txBox="1">
            <a:spLocks noChangeArrowheads="1"/>
          </p:cNvSpPr>
          <p:nvPr/>
        </p:nvSpPr>
        <p:spPr bwMode="auto">
          <a:xfrm>
            <a:off x="0" y="5029200"/>
            <a:ext cx="9144000" cy="1554163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>
            <a:spAutoFit/>
          </a:bodyPr>
          <a:lstStyle/>
          <a:p>
            <a:r>
              <a:rPr lang="en-US" sz="3200" b="1"/>
              <a:t> The sensing system provides its  own   </a:t>
            </a:r>
          </a:p>
          <a:p>
            <a:r>
              <a:rPr lang="en-US" sz="3200" b="1"/>
              <a:t> source of illumination.</a:t>
            </a:r>
            <a:endParaRPr lang="en-US" sz="3200"/>
          </a:p>
          <a:p>
            <a:endParaRPr lang="en-US" sz="320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41350"/>
          </a:xfrm>
        </p:spPr>
        <p:txBody>
          <a:bodyPr/>
          <a:lstStyle/>
          <a:p>
            <a:r>
              <a:rPr lang="en-US" sz="3600" b="1" smtClean="0">
                <a:solidFill>
                  <a:srgbClr val="FF0000"/>
                </a:solidFill>
                <a:latin typeface="Verdana" pitchFamily="34" charset="0"/>
              </a:rPr>
              <a:t>AIRBORNE REMOTE SENSING</a:t>
            </a:r>
            <a:r>
              <a:rPr lang="en-US" sz="3600" smtClean="0"/>
              <a:t> </a:t>
            </a: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en-US" sz="2400" smtClean="0"/>
              <a:t> </a:t>
            </a:r>
          </a:p>
        </p:txBody>
      </p:sp>
      <p:sp>
        <p:nvSpPr>
          <p:cNvPr id="29700" name="Rectangle 4"/>
          <p:cNvSpPr>
            <a:spLocks noChangeArrowheads="1"/>
          </p:cNvSpPr>
          <p:nvPr/>
        </p:nvSpPr>
        <p:spPr bwMode="auto">
          <a:xfrm>
            <a:off x="0" y="17780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1295400" y="762000"/>
            <a:ext cx="5581650" cy="2743200"/>
            <a:chOff x="-7" y="-7"/>
            <a:chExt cx="3132" cy="2040"/>
          </a:xfrm>
        </p:grpSpPr>
        <p:grpSp>
          <p:nvGrpSpPr>
            <p:cNvPr id="3" name="Group 6"/>
            <p:cNvGrpSpPr>
              <a:grpSpLocks/>
            </p:cNvGrpSpPr>
            <p:nvPr/>
          </p:nvGrpSpPr>
          <p:grpSpPr bwMode="auto">
            <a:xfrm>
              <a:off x="0" y="0"/>
              <a:ext cx="3118" cy="2026"/>
              <a:chOff x="0" y="0"/>
              <a:chExt cx="3118" cy="2026"/>
            </a:xfrm>
          </p:grpSpPr>
          <p:sp>
            <p:nvSpPr>
              <p:cNvPr id="29706" name="Rectangle 7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18" cy="202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eaLnBrk="1" hangingPunct="1"/>
                <a:r>
                  <a:rPr lang="en-US">
                    <a:ln>
                      <a:solidFill>
                        <a:schemeClr val="accent2">
                          <a:lumMod val="75000"/>
                        </a:schemeClr>
                      </a:solidFill>
                    </a:ln>
                    <a:latin typeface="Times New Roman" pitchFamily="18" charset="0"/>
                  </a:rPr>
                  <a:t>  </a:t>
                </a:r>
                <a:r>
                  <a:rPr lang="en-US" sz="20500">
                    <a:ln>
                      <a:solidFill>
                        <a:schemeClr val="accent2">
                          <a:lumMod val="75000"/>
                        </a:schemeClr>
                      </a:solidFill>
                    </a:ln>
                    <a:latin typeface="Times New Roman" pitchFamily="18" charset="0"/>
                  </a:rPr>
                  <a:t> </a:t>
                </a:r>
                <a:r>
                  <a:rPr lang="en-US">
                    <a:ln>
                      <a:solidFill>
                        <a:schemeClr val="accent2">
                          <a:lumMod val="75000"/>
                        </a:schemeClr>
                      </a:solidFill>
                    </a:ln>
                    <a:latin typeface="Times New Roman" pitchFamily="18" charset="0"/>
                  </a:rPr>
                  <a:t>                                                    </a:t>
                </a:r>
              </a:p>
            </p:txBody>
          </p:sp>
          <p:sp>
            <p:nvSpPr>
              <p:cNvPr id="29707" name="Rectangle 8"/>
              <p:cNvSpPr>
                <a:spLocks noChangeArrowheads="1"/>
              </p:cNvSpPr>
              <p:nvPr/>
            </p:nvSpPr>
            <p:spPr bwMode="auto">
              <a:xfrm>
                <a:off x="0" y="0"/>
                <a:ext cx="3118" cy="2026"/>
              </a:xfrm>
              <a:prstGeom prst="rect">
                <a:avLst/>
              </a:prstGeom>
              <a:noFill/>
              <a:ln w="7">
                <a:solidFill>
                  <a:srgbClr val="A0A0A0"/>
                </a:solidFill>
                <a:miter lim="800000"/>
                <a:headEnd/>
                <a:tailEnd/>
              </a:ln>
            </p:spPr>
            <p:txBody>
              <a:bodyPr wrap="none"/>
              <a:lstStyle/>
              <a:p>
                <a:endParaRPr lang="en-US">
                  <a:ln>
                    <a:solidFill>
                      <a:schemeClr val="accent2">
                        <a:lumMod val="75000"/>
                      </a:schemeClr>
                    </a:solidFill>
                  </a:ln>
                </a:endParaRPr>
              </a:p>
            </p:txBody>
          </p:sp>
        </p:grpSp>
        <p:sp>
          <p:nvSpPr>
            <p:cNvPr id="29705" name="Rectangle 9"/>
            <p:cNvSpPr>
              <a:spLocks noChangeArrowheads="1"/>
            </p:cNvSpPr>
            <p:nvPr/>
          </p:nvSpPr>
          <p:spPr bwMode="auto">
            <a:xfrm>
              <a:off x="-7" y="-7"/>
              <a:ext cx="3132" cy="2040"/>
            </a:xfrm>
            <a:prstGeom prst="rect">
              <a:avLst/>
            </a:prstGeom>
            <a:noFill/>
            <a:ln w="22225">
              <a:solidFill>
                <a:srgbClr val="A0A0A0"/>
              </a:solidFill>
              <a:miter lim="800000"/>
              <a:headEnd/>
              <a:tailEnd/>
            </a:ln>
          </p:spPr>
          <p:txBody>
            <a:bodyPr wrap="none"/>
            <a:lstStyle/>
            <a:p>
              <a:endParaRPr lang="en-US">
                <a:ln>
                  <a:solidFill>
                    <a:schemeClr val="accent2">
                      <a:lumMod val="75000"/>
                    </a:schemeClr>
                  </a:solidFill>
                </a:ln>
              </a:endParaRPr>
            </a:p>
          </p:txBody>
        </p:sp>
      </p:grpSp>
      <p:pic>
        <p:nvPicPr>
          <p:cNvPr id="29702" name="Picture 10" descr="airbrn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905000" y="990600"/>
            <a:ext cx="406876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3" name="Rectangle 11"/>
          <p:cNvSpPr>
            <a:spLocks noChangeArrowheads="1"/>
          </p:cNvSpPr>
          <p:nvPr/>
        </p:nvSpPr>
        <p:spPr bwMode="auto">
          <a:xfrm>
            <a:off x="304800" y="3581400"/>
            <a:ext cx="88392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lvl="1" eaLnBrk="1" hangingPunct="1">
              <a:buFontTx/>
              <a:buChar char="•"/>
            </a:pPr>
            <a:r>
              <a:rPr lang="en-US"/>
              <a:t>In airborne remote sensing, sensors are mounted</a:t>
            </a:r>
          </a:p>
          <a:p>
            <a:pPr lvl="1" eaLnBrk="1" hangingPunct="1"/>
            <a:r>
              <a:rPr lang="en-US"/>
              <a:t> on an aircraft.</a:t>
            </a:r>
          </a:p>
          <a:p>
            <a:pPr lvl="1" eaLnBrk="1" hangingPunct="1"/>
            <a:endParaRPr lang="en-US"/>
          </a:p>
          <a:p>
            <a:pPr lvl="1" eaLnBrk="1" hangingPunct="1">
              <a:buFontTx/>
              <a:buChar char="•"/>
            </a:pPr>
            <a:r>
              <a:rPr lang="en-US"/>
              <a:t>An advantage is the capability of offering very high   </a:t>
            </a:r>
          </a:p>
          <a:p>
            <a:pPr lvl="1" eaLnBrk="1" hangingPunct="1"/>
            <a:r>
              <a:rPr lang="en-US" b="1"/>
              <a:t>  Spatial Resolution</a:t>
            </a:r>
            <a:r>
              <a:rPr lang="en-US"/>
              <a:t> images (20 cm or less). </a:t>
            </a:r>
          </a:p>
          <a:p>
            <a:pPr lvl="1" eaLnBrk="1" hangingPunct="1"/>
            <a:endParaRPr lang="en-US"/>
          </a:p>
          <a:p>
            <a:pPr lvl="1" eaLnBrk="1" hangingPunct="1">
              <a:buFontTx/>
              <a:buChar char="•"/>
            </a:pPr>
            <a:r>
              <a:rPr lang="en-US"/>
              <a:t>The disadvantages are low coverage area and high  </a:t>
            </a:r>
          </a:p>
          <a:p>
            <a:pPr lvl="1" eaLnBrk="1" hangingPunct="1"/>
            <a:r>
              <a:rPr lang="en-US"/>
              <a:t>  cost per unit area of ground coverage.</a:t>
            </a:r>
          </a:p>
          <a:p>
            <a:pPr>
              <a:buFontTx/>
              <a:buChar char="•"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1219200"/>
          </a:xfrm>
        </p:spPr>
        <p:txBody>
          <a:bodyPr/>
          <a:lstStyle/>
          <a:p>
            <a:r>
              <a:rPr lang="en-US" sz="3600" b="1" smtClean="0">
                <a:solidFill>
                  <a:srgbClr val="FF0000"/>
                </a:solidFill>
                <a:latin typeface="Verdana" pitchFamily="34" charset="0"/>
              </a:rPr>
              <a:t>SPACE BORNE REMOTE SENSING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3962400"/>
            <a:ext cx="7772400" cy="2133600"/>
          </a:xfrm>
        </p:spPr>
        <p:txBody>
          <a:bodyPr/>
          <a:lstStyle/>
          <a:p>
            <a:r>
              <a:rPr lang="en-US" sz="2800" smtClean="0"/>
              <a:t> </a:t>
            </a:r>
          </a:p>
        </p:txBody>
      </p:sp>
      <p:pic>
        <p:nvPicPr>
          <p:cNvPr id="30724" name="Picture 9" descr="Satellite Remote Sensi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90600" y="1600200"/>
            <a:ext cx="27432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5" name="Picture 16" descr="shuttle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00600" y="1600200"/>
            <a:ext cx="29718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6" name="Rectangle 17"/>
          <p:cNvSpPr>
            <a:spLocks noChangeArrowheads="1"/>
          </p:cNvSpPr>
          <p:nvPr/>
        </p:nvSpPr>
        <p:spPr bwMode="auto">
          <a:xfrm>
            <a:off x="0" y="4038600"/>
            <a:ext cx="8763000" cy="2528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1" hangingPunct="1"/>
            <a:r>
              <a:rPr lang="en-US" sz="3200" b="1"/>
              <a:t>    In  space  borne  remote  sensing,   </a:t>
            </a:r>
          </a:p>
          <a:p>
            <a:pPr eaLnBrk="1" hangingPunct="1"/>
            <a:r>
              <a:rPr lang="en-US" sz="3200" b="1"/>
              <a:t>    sensors  are  mounted on-board a  </a:t>
            </a:r>
          </a:p>
          <a:p>
            <a:pPr eaLnBrk="1" hangingPunct="1"/>
            <a:r>
              <a:rPr lang="en-US" sz="3200" b="1"/>
              <a:t>    spacecraft (Satellite) orbiting the   </a:t>
            </a:r>
          </a:p>
          <a:p>
            <a:pPr eaLnBrk="1" hangingPunct="1"/>
            <a:r>
              <a:rPr lang="en-US" sz="3200" b="1"/>
              <a:t>    earth.</a:t>
            </a:r>
          </a:p>
          <a:p>
            <a:endParaRPr lang="en-US" sz="3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1026"/>
          <p:cNvSpPr>
            <a:spLocks noGrp="1" noChangeArrowheads="1"/>
          </p:cNvSpPr>
          <p:nvPr>
            <p:ph type="title"/>
          </p:nvPr>
        </p:nvSpPr>
        <p:spPr>
          <a:xfrm>
            <a:off x="685800" y="0"/>
            <a:ext cx="7772400" cy="533400"/>
          </a:xfrm>
        </p:spPr>
        <p:txBody>
          <a:bodyPr>
            <a:normAutofit fontScale="90000"/>
          </a:bodyPr>
          <a:lstStyle/>
          <a:p>
            <a:r>
              <a:rPr lang="en-US" sz="3600" b="1" smtClean="0">
                <a:solidFill>
                  <a:srgbClr val="FF0000"/>
                </a:solidFill>
                <a:latin typeface="Verdana" pitchFamily="34" charset="0"/>
              </a:rPr>
              <a:t>SATELLITE ORBITS</a:t>
            </a:r>
          </a:p>
        </p:txBody>
      </p:sp>
      <p:sp>
        <p:nvSpPr>
          <p:cNvPr id="31747" name="Rectangle 1027"/>
          <p:cNvSpPr>
            <a:spLocks noGrp="1" noChangeArrowheads="1"/>
          </p:cNvSpPr>
          <p:nvPr>
            <p:ph type="body" idx="1"/>
          </p:nvPr>
        </p:nvSpPr>
        <p:spPr>
          <a:xfrm>
            <a:off x="0" y="838200"/>
            <a:ext cx="9144000" cy="5791200"/>
          </a:xfrm>
        </p:spPr>
        <p:txBody>
          <a:bodyPr/>
          <a:lstStyle/>
          <a:p>
            <a:r>
              <a:rPr lang="en-US" sz="2800" b="1" smtClean="0">
                <a:latin typeface="Verdana" pitchFamily="34" charset="0"/>
              </a:rPr>
              <a:t>A  satellite  follows  a  generally elliptical orbit around the earth. The time taken to complete one  revolution  of  the  orbit  is called the </a:t>
            </a:r>
            <a:r>
              <a:rPr lang="en-US" sz="2800" b="1" smtClean="0">
                <a:solidFill>
                  <a:srgbClr val="FF0066"/>
                </a:solidFill>
                <a:latin typeface="Verdana" pitchFamily="34" charset="0"/>
              </a:rPr>
              <a:t>orbital period.</a:t>
            </a:r>
            <a:r>
              <a:rPr lang="en-US" sz="2800" b="1" smtClean="0">
                <a:latin typeface="Verdana" pitchFamily="34" charset="0"/>
              </a:rPr>
              <a:t> </a:t>
            </a:r>
          </a:p>
          <a:p>
            <a:endParaRPr lang="en-US" sz="2800" b="1" smtClean="0">
              <a:latin typeface="Verdana" pitchFamily="34" charset="0"/>
            </a:endParaRPr>
          </a:p>
          <a:p>
            <a:r>
              <a:rPr lang="en-US" sz="2800" b="1" smtClean="0">
                <a:latin typeface="Verdana" pitchFamily="34" charset="0"/>
              </a:rPr>
              <a:t>Satellite  traces  out a  path  on the earth surface,  called   its  </a:t>
            </a:r>
            <a:r>
              <a:rPr lang="en-US" sz="2800" b="1" smtClean="0">
                <a:solidFill>
                  <a:srgbClr val="FF0066"/>
                </a:solidFill>
                <a:latin typeface="Verdana" pitchFamily="34" charset="0"/>
              </a:rPr>
              <a:t>ground   track</a:t>
            </a:r>
            <a:r>
              <a:rPr lang="en-US" sz="2800" b="1" smtClean="0">
                <a:latin typeface="Verdana" pitchFamily="34" charset="0"/>
              </a:rPr>
              <a:t>, as  it moves across the sky. </a:t>
            </a:r>
          </a:p>
          <a:p>
            <a:endParaRPr lang="en-US" sz="2800" b="1" smtClean="0">
              <a:latin typeface="Verdana" pitchFamily="34" charset="0"/>
            </a:endParaRPr>
          </a:p>
          <a:p>
            <a:r>
              <a:rPr lang="en-US" sz="2800" b="1" smtClean="0">
                <a:latin typeface="Verdana" pitchFamily="34" charset="0"/>
              </a:rPr>
              <a:t>As the earth below is rotating, the satellite traces out a different path on the ground in each subsequent cycle.</a:t>
            </a:r>
          </a:p>
          <a:p>
            <a:endParaRPr lang="en-US" sz="2800" b="1" smtClean="0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3462338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sz="2000" smtClean="0"/>
          </a:p>
          <a:p>
            <a:pPr>
              <a:lnSpc>
                <a:spcPct val="80000"/>
              </a:lnSpc>
            </a:pPr>
            <a:r>
              <a:rPr lang="en-US" sz="2800" b="1" smtClean="0">
                <a:latin typeface="Verdana" pitchFamily="34" charset="0"/>
              </a:rPr>
              <a:t>Remote  Sensing   satellites   are    often launched  into  special  orbits  such  that  the   satellite   repeats  its  path  after  a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 smtClean="0">
                <a:latin typeface="Verdana" pitchFamily="34" charset="0"/>
              </a:rPr>
              <a:t>   fixed time interval. </a:t>
            </a:r>
          </a:p>
          <a:p>
            <a:pPr>
              <a:lnSpc>
                <a:spcPct val="80000"/>
              </a:lnSpc>
            </a:pPr>
            <a:endParaRPr lang="en-US" sz="2800" b="1" smtClean="0">
              <a:latin typeface="Verdana" pitchFamily="34" charset="0"/>
            </a:endParaRPr>
          </a:p>
          <a:p>
            <a:pPr>
              <a:lnSpc>
                <a:spcPct val="80000"/>
              </a:lnSpc>
            </a:pPr>
            <a:r>
              <a:rPr lang="en-US" sz="2800" b="1" smtClean="0">
                <a:latin typeface="Verdana" pitchFamily="34" charset="0"/>
              </a:rPr>
              <a:t>This time  interval  is  called  the  </a:t>
            </a:r>
            <a:r>
              <a:rPr lang="en-US" sz="2800" b="1" smtClean="0">
                <a:solidFill>
                  <a:srgbClr val="FF0066"/>
                </a:solidFill>
                <a:latin typeface="Verdana" pitchFamily="34" charset="0"/>
              </a:rPr>
              <a:t>repeat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2800" b="1" smtClean="0">
                <a:solidFill>
                  <a:srgbClr val="FF0066"/>
                </a:solidFill>
                <a:latin typeface="Verdana" pitchFamily="34" charset="0"/>
              </a:rPr>
              <a:t>    cycle</a:t>
            </a:r>
            <a:r>
              <a:rPr lang="en-US" sz="2800" b="1" smtClean="0">
                <a:latin typeface="Verdana" pitchFamily="34" charset="0"/>
              </a:rPr>
              <a:t> of the satellite.</a:t>
            </a:r>
          </a:p>
          <a:p>
            <a:pPr>
              <a:lnSpc>
                <a:spcPct val="80000"/>
              </a:lnSpc>
              <a:buFontTx/>
              <a:buNone/>
            </a:pPr>
            <a:endParaRPr lang="en-US" sz="2800" b="1" smtClean="0">
              <a:latin typeface="Verdana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125</TotalTime>
  <Words>1147</Words>
  <Application>Microsoft Office PowerPoint</Application>
  <PresentationFormat>On-screen Show (4:3)</PresentationFormat>
  <Paragraphs>317</Paragraphs>
  <Slides>34</Slides>
  <Notes>32</Notes>
  <HiddenSlides>2</HiddenSlides>
  <MMClips>1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6" baseType="lpstr">
      <vt:lpstr>Office Theme</vt:lpstr>
      <vt:lpstr>Microsoft ClipArt Gallery</vt:lpstr>
      <vt:lpstr>  Dr. P. shukla Assistant Professor </vt:lpstr>
      <vt:lpstr> REMOTE SENSING  </vt:lpstr>
      <vt:lpstr>Slide 3</vt:lpstr>
      <vt:lpstr>PASSIVE REMOTE SENSING SYSTEM</vt:lpstr>
      <vt:lpstr>ACTIVE REMOTE SENSING SYSTEM</vt:lpstr>
      <vt:lpstr>AIRBORNE REMOTE SENSING </vt:lpstr>
      <vt:lpstr>SPACE BORNE REMOTE SENSING</vt:lpstr>
      <vt:lpstr>SATELLITE ORBITS</vt:lpstr>
      <vt:lpstr>Slide 9</vt:lpstr>
      <vt:lpstr>Slide 10</vt:lpstr>
      <vt:lpstr>Slide 11</vt:lpstr>
      <vt:lpstr>GEOSTATIONARY ORBITS</vt:lpstr>
      <vt:lpstr>Slide 13</vt:lpstr>
      <vt:lpstr>NEAR POLAR ORBITS</vt:lpstr>
      <vt:lpstr>Slide 15</vt:lpstr>
      <vt:lpstr>Slide 16</vt:lpstr>
      <vt:lpstr>SUN SYNCHRONOUS ORBIT</vt:lpstr>
      <vt:lpstr>Slide 18</vt:lpstr>
      <vt:lpstr>Slide 19</vt:lpstr>
      <vt:lpstr>The Process of Remote Sensing</vt:lpstr>
      <vt:lpstr>The Process of Remote Sensing</vt:lpstr>
      <vt:lpstr>What is an image?</vt:lpstr>
      <vt:lpstr>Measuring Light</vt:lpstr>
      <vt:lpstr>Measuring Light: Bands</vt:lpstr>
      <vt:lpstr>Spectral Signatures</vt:lpstr>
      <vt:lpstr>Slide 26</vt:lpstr>
      <vt:lpstr>Viewing images</vt:lpstr>
      <vt:lpstr>Band Combinations </vt:lpstr>
      <vt:lpstr>Slide 29</vt:lpstr>
      <vt:lpstr>Slide 30</vt:lpstr>
      <vt:lpstr>Slide 31</vt:lpstr>
      <vt:lpstr>Slide 32</vt:lpstr>
      <vt:lpstr>Slide 33</vt:lpstr>
      <vt:lpstr>Slide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GEO-INFORMATICS APPLICATIONS  Dr. P. shukla Assistant Professor </dc:title>
  <dc:creator>Purnima Shukla</dc:creator>
  <cp:lastModifiedBy>Purnima Shukla</cp:lastModifiedBy>
  <cp:revision>21</cp:revision>
  <dcterms:created xsi:type="dcterms:W3CDTF">2019-09-15T02:44:14Z</dcterms:created>
  <dcterms:modified xsi:type="dcterms:W3CDTF">2019-12-20T14:58:28Z</dcterms:modified>
</cp:coreProperties>
</file>